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6"/>
  </p:notesMasterIdLst>
  <p:sldIdLst>
    <p:sldId id="749" r:id="rId2"/>
    <p:sldId id="753" r:id="rId3"/>
    <p:sldId id="781" r:id="rId4"/>
    <p:sldId id="807" r:id="rId5"/>
    <p:sldId id="739" r:id="rId6"/>
    <p:sldId id="759" r:id="rId7"/>
    <p:sldId id="760" r:id="rId8"/>
    <p:sldId id="786" r:id="rId9"/>
    <p:sldId id="761" r:id="rId10"/>
    <p:sldId id="790" r:id="rId11"/>
    <p:sldId id="810" r:id="rId12"/>
    <p:sldId id="811" r:id="rId13"/>
    <p:sldId id="812" r:id="rId14"/>
    <p:sldId id="814" r:id="rId15"/>
    <p:sldId id="815" r:id="rId16"/>
    <p:sldId id="816" r:id="rId17"/>
    <p:sldId id="817" r:id="rId18"/>
    <p:sldId id="818" r:id="rId19"/>
    <p:sldId id="819" r:id="rId20"/>
    <p:sldId id="820" r:id="rId21"/>
    <p:sldId id="821" r:id="rId22"/>
    <p:sldId id="793" r:id="rId23"/>
    <p:sldId id="794" r:id="rId24"/>
    <p:sldId id="800" r:id="rId25"/>
    <p:sldId id="801" r:id="rId26"/>
    <p:sldId id="802" r:id="rId27"/>
    <p:sldId id="803" r:id="rId28"/>
    <p:sldId id="523" r:id="rId29"/>
    <p:sldId id="524" r:id="rId30"/>
    <p:sldId id="762" r:id="rId31"/>
    <p:sldId id="763" r:id="rId32"/>
    <p:sldId id="764" r:id="rId33"/>
    <p:sldId id="813" r:id="rId34"/>
    <p:sldId id="543" r:id="rId35"/>
    <p:sldId id="765" r:id="rId36"/>
    <p:sldId id="768" r:id="rId37"/>
    <p:sldId id="766" r:id="rId38"/>
    <p:sldId id="769" r:id="rId39"/>
    <p:sldId id="770" r:id="rId40"/>
    <p:sldId id="572" r:id="rId41"/>
    <p:sldId id="545" r:id="rId42"/>
    <p:sldId id="457" r:id="rId43"/>
    <p:sldId id="598" r:id="rId44"/>
    <p:sldId id="579" r:id="rId45"/>
    <p:sldId id="301" r:id="rId46"/>
    <p:sldId id="578" r:id="rId47"/>
    <p:sldId id="688" r:id="rId48"/>
    <p:sldId id="689" r:id="rId49"/>
    <p:sldId id="734" r:id="rId50"/>
    <p:sldId id="603" r:id="rId51"/>
    <p:sldId id="747" r:id="rId52"/>
    <p:sldId id="748" r:id="rId53"/>
    <p:sldId id="342" r:id="rId54"/>
    <p:sldId id="691" r:id="rId55"/>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975A"/>
    <a:srgbClr val="1F92B1"/>
    <a:srgbClr val="4C837A"/>
    <a:srgbClr val="FFFFFF"/>
    <a:srgbClr val="F6F6F6"/>
    <a:srgbClr val="1D537B"/>
    <a:srgbClr val="122E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17" autoAdjust="0"/>
    <p:restoredTop sz="94660"/>
  </p:normalViewPr>
  <p:slideViewPr>
    <p:cSldViewPr snapToGrid="0">
      <p:cViewPr>
        <p:scale>
          <a:sx n="53" d="100"/>
          <a:sy n="53" d="100"/>
        </p:scale>
        <p:origin x="1167" y="65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DC3597-F9C2-4032-BFF1-47BF5F027BE5}" type="datetimeFigureOut">
              <a:rPr lang="en-MY" smtClean="0"/>
              <a:t>30/6/2024</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C3BCFD-5184-4F7F-88C3-39AEEA3C6D2B}" type="slidenum">
              <a:rPr lang="en-MY" smtClean="0"/>
              <a:t>‹#›</a:t>
            </a:fld>
            <a:endParaRPr lang="en-MY"/>
          </a:p>
        </p:txBody>
      </p:sp>
    </p:spTree>
    <p:extLst>
      <p:ext uri="{BB962C8B-B14F-4D97-AF65-F5344CB8AC3E}">
        <p14:creationId xmlns:p14="http://schemas.microsoft.com/office/powerpoint/2010/main" val="1883436706"/>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04B3DF7-D628-4F80-B82B-38ABDAB860CD}" type="datetimeFigureOut">
              <a:rPr lang="en-MY" smtClean="0"/>
              <a:t>30/6/2024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673132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4B3DF7-D628-4F80-B82B-38ABDAB860CD}" type="datetimeFigureOut">
              <a:rPr lang="en-MY" smtClean="0"/>
              <a:t>30/6/2024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057092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4B3DF7-D628-4F80-B82B-38ABDAB860CD}" type="datetimeFigureOut">
              <a:rPr lang="en-MY" smtClean="0"/>
              <a:t>30/6/2024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390174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4B3DF7-D628-4F80-B82B-38ABDAB860CD}" type="datetimeFigureOut">
              <a:rPr lang="en-MY" smtClean="0"/>
              <a:t>30/6/2024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769905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4B3DF7-D628-4F80-B82B-38ABDAB860CD}" type="datetimeFigureOut">
              <a:rPr lang="en-MY" smtClean="0"/>
              <a:t>30/6/2024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3790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04B3DF7-D628-4F80-B82B-38ABDAB860CD}" type="datetimeFigureOut">
              <a:rPr lang="en-MY" smtClean="0"/>
              <a:t>30/6/2024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3244854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04B3DF7-D628-4F80-B82B-38ABDAB860CD}" type="datetimeFigureOut">
              <a:rPr lang="en-MY" smtClean="0"/>
              <a:t>30/6/2024</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3107671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04B3DF7-D628-4F80-B82B-38ABDAB860CD}" type="datetimeFigureOut">
              <a:rPr lang="en-MY" smtClean="0"/>
              <a:t>30/6/2024</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164540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4B3DF7-D628-4F80-B82B-38ABDAB860CD}" type="datetimeFigureOut">
              <a:rPr lang="en-MY" smtClean="0"/>
              <a:t>30/6/2024</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861508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DF7-D628-4F80-B82B-38ABDAB860CD}" type="datetimeFigureOut">
              <a:rPr lang="en-MY" smtClean="0"/>
              <a:t>30/6/2024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813527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DF7-D628-4F80-B82B-38ABDAB860CD}" type="datetimeFigureOut">
              <a:rPr lang="en-MY" smtClean="0"/>
              <a:t>30/6/2024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272489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04B3DF7-D628-4F80-B82B-38ABDAB860CD}" type="datetimeFigureOut">
              <a:rPr lang="en-MY" smtClean="0"/>
              <a:t>30/6/2024</a:t>
            </a:fld>
            <a:endParaRPr lang="en-MY"/>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3DF1226-E310-4EA3-AFC3-3CB0B63A2CD8}" type="slidenum">
              <a:rPr lang="en-MY" smtClean="0"/>
              <a:t>‹#›</a:t>
            </a:fld>
            <a:endParaRPr lang="en-MY"/>
          </a:p>
        </p:txBody>
      </p:sp>
    </p:spTree>
    <p:extLst>
      <p:ext uri="{BB962C8B-B14F-4D97-AF65-F5344CB8AC3E}">
        <p14:creationId xmlns:p14="http://schemas.microsoft.com/office/powerpoint/2010/main" val="8023100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483" y="1522805"/>
            <a:ext cx="8076063" cy="2130954"/>
          </a:xfrm>
        </p:spPr>
        <p:txBody>
          <a:bodyPr>
            <a:noAutofit/>
          </a:bodyPr>
          <a:lstStyle/>
          <a:p>
            <a:pPr marL="0" indent="0" algn="ctr">
              <a:buNone/>
            </a:pPr>
            <a:r>
              <a:rPr lang="en-US" sz="3400" dirty="0"/>
              <a:t>Dear Friend, </a:t>
            </a:r>
            <a:endParaRPr lang="en-US" sz="3400" dirty="0" smtClean="0"/>
          </a:p>
          <a:p>
            <a:pPr marL="0" indent="0" algn="ctr">
              <a:buNone/>
            </a:pPr>
            <a:endParaRPr lang="en-MY" sz="3400" dirty="0"/>
          </a:p>
          <a:p>
            <a:pPr marL="0" indent="0" algn="ctr">
              <a:buNone/>
            </a:pPr>
            <a:r>
              <a:rPr lang="en-MY" sz="3400" dirty="0"/>
              <a:t>Have you ever wondered what separates the extraordinary from the ordinary?</a:t>
            </a:r>
          </a:p>
          <a:p>
            <a:pPr marL="0" indent="0" algn="ctr">
              <a:buNone/>
            </a:pPr>
            <a:endParaRPr lang="en-MY" sz="3400" dirty="0"/>
          </a:p>
        </p:txBody>
      </p:sp>
    </p:spTree>
    <p:extLst>
      <p:ext uri="{BB962C8B-B14F-4D97-AF65-F5344CB8AC3E}">
        <p14:creationId xmlns:p14="http://schemas.microsoft.com/office/powerpoint/2010/main" val="38568631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58767" y="2034428"/>
            <a:ext cx="8006654" cy="1630565"/>
          </a:xfrm>
        </p:spPr>
        <p:txBody>
          <a:bodyPr>
            <a:noAutofit/>
          </a:bodyPr>
          <a:lstStyle/>
          <a:p>
            <a:pPr marL="0" indent="0" algn="ctr">
              <a:buNone/>
            </a:pPr>
            <a:r>
              <a:rPr lang="en-MY" sz="3300" dirty="0"/>
              <a:t>This principle is simple yet powerful, and anyone can implement it to achieve their dreams.</a:t>
            </a:r>
          </a:p>
        </p:txBody>
      </p:sp>
    </p:spTree>
    <p:extLst>
      <p:ext uri="{BB962C8B-B14F-4D97-AF65-F5344CB8AC3E}">
        <p14:creationId xmlns:p14="http://schemas.microsoft.com/office/powerpoint/2010/main" val="13304900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38720" y="1942543"/>
            <a:ext cx="7943849" cy="861954"/>
          </a:xfrm>
        </p:spPr>
        <p:txBody>
          <a:bodyPr>
            <a:noAutofit/>
          </a:bodyPr>
          <a:lstStyle/>
          <a:p>
            <a:pPr marL="0" indent="0" algn="ctr">
              <a:buNone/>
            </a:pPr>
            <a:r>
              <a:rPr lang="en-MY" sz="3300" dirty="0"/>
              <a:t>In a world obsessed with grand gestures and massive overhauls, we often overlook the profound impact of small, consistent changes. </a:t>
            </a:r>
          </a:p>
        </p:txBody>
      </p:sp>
    </p:spTree>
    <p:extLst>
      <p:ext uri="{BB962C8B-B14F-4D97-AF65-F5344CB8AC3E}">
        <p14:creationId xmlns:p14="http://schemas.microsoft.com/office/powerpoint/2010/main" val="11046980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38720" y="1853333"/>
            <a:ext cx="7943849" cy="861954"/>
          </a:xfrm>
        </p:spPr>
        <p:txBody>
          <a:bodyPr>
            <a:noAutofit/>
          </a:bodyPr>
          <a:lstStyle/>
          <a:p>
            <a:pPr marL="0" indent="0" algn="ctr">
              <a:buNone/>
            </a:pPr>
            <a:r>
              <a:rPr lang="en-MY" sz="3300" dirty="0"/>
              <a:t>But what if you could master a principle that shows how tiny adjustments, made consistently, can transform your life in remarkable ways?</a:t>
            </a:r>
          </a:p>
        </p:txBody>
      </p:sp>
    </p:spTree>
    <p:extLst>
      <p:ext uri="{BB962C8B-B14F-4D97-AF65-F5344CB8AC3E}">
        <p14:creationId xmlns:p14="http://schemas.microsoft.com/office/powerpoint/2010/main" val="1958407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811" y="1719519"/>
            <a:ext cx="7943849" cy="861954"/>
          </a:xfrm>
        </p:spPr>
        <p:txBody>
          <a:bodyPr>
            <a:noAutofit/>
          </a:bodyPr>
          <a:lstStyle/>
          <a:p>
            <a:pPr marL="0" indent="0" algn="ctr">
              <a:buNone/>
            </a:pPr>
            <a:r>
              <a:rPr lang="en-MY" sz="3300" dirty="0"/>
              <a:t>Throughout this course, you'll delve deep into the principles of incremental improvement—a journey of precision, persistence, and transformation. </a:t>
            </a:r>
          </a:p>
        </p:txBody>
      </p:sp>
    </p:spTree>
    <p:extLst>
      <p:ext uri="{BB962C8B-B14F-4D97-AF65-F5344CB8AC3E}">
        <p14:creationId xmlns:p14="http://schemas.microsoft.com/office/powerpoint/2010/main" val="38610058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60660" y="1050446"/>
            <a:ext cx="7943849" cy="861954"/>
          </a:xfrm>
        </p:spPr>
        <p:txBody>
          <a:bodyPr>
            <a:noAutofit/>
          </a:bodyPr>
          <a:lstStyle/>
          <a:p>
            <a:pPr marL="0" indent="0" algn="ctr">
              <a:buNone/>
            </a:pPr>
            <a:r>
              <a:rPr lang="en-MY" sz="3200" dirty="0"/>
              <a:t>You'll learn how to identify and implement small changes in various aspects of your life that collectively lead to significant outcomes</a:t>
            </a:r>
            <a:r>
              <a:rPr lang="en-MY" sz="3200" dirty="0" smtClean="0"/>
              <a:t>.</a:t>
            </a:r>
          </a:p>
          <a:p>
            <a:pPr marL="0" indent="0" algn="ctr">
              <a:buNone/>
            </a:pPr>
            <a:endParaRPr lang="en-MY" sz="3200" dirty="0"/>
          </a:p>
          <a:p>
            <a:pPr marL="0" indent="0" algn="ctr">
              <a:buNone/>
            </a:pPr>
            <a:r>
              <a:rPr lang="en-MY" sz="3200" dirty="0"/>
              <a:t>But this journey isn't just about making minor tweaks—it's about understanding the cumulative power of these changes. </a:t>
            </a:r>
          </a:p>
          <a:p>
            <a:pPr marL="0" indent="0" algn="ctr">
              <a:buNone/>
            </a:pPr>
            <a:endParaRPr lang="en-MY" sz="3200" dirty="0"/>
          </a:p>
        </p:txBody>
      </p:sp>
    </p:spTree>
    <p:extLst>
      <p:ext uri="{BB962C8B-B14F-4D97-AF65-F5344CB8AC3E}">
        <p14:creationId xmlns:p14="http://schemas.microsoft.com/office/powerpoint/2010/main" val="25835739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60660" y="1050446"/>
            <a:ext cx="7943849" cy="861954"/>
          </a:xfrm>
        </p:spPr>
        <p:txBody>
          <a:bodyPr>
            <a:noAutofit/>
          </a:bodyPr>
          <a:lstStyle/>
          <a:p>
            <a:pPr marL="0" indent="0" algn="ctr">
              <a:buNone/>
            </a:pPr>
            <a:r>
              <a:rPr lang="en-MY" sz="3200" dirty="0"/>
              <a:t>You'll learn how to identify and implement small changes in various aspects of your life that collectively lead to significant outcomes</a:t>
            </a:r>
            <a:r>
              <a:rPr lang="en-MY" sz="3200" dirty="0" smtClean="0"/>
              <a:t>.</a:t>
            </a:r>
          </a:p>
          <a:p>
            <a:pPr marL="0" indent="0" algn="ctr">
              <a:buNone/>
            </a:pPr>
            <a:endParaRPr lang="en-MY" sz="3200" dirty="0"/>
          </a:p>
          <a:p>
            <a:pPr marL="0" indent="0" algn="ctr">
              <a:buNone/>
            </a:pPr>
            <a:r>
              <a:rPr lang="en-MY" sz="3200" dirty="0"/>
              <a:t>But this journey isn't just about making minor tweaks—it's about understanding the cumulative power of these changes. </a:t>
            </a:r>
          </a:p>
          <a:p>
            <a:pPr marL="0" indent="0" algn="ctr">
              <a:buNone/>
            </a:pPr>
            <a:endParaRPr lang="en-MY" sz="3200" dirty="0"/>
          </a:p>
        </p:txBody>
      </p:sp>
    </p:spTree>
    <p:extLst>
      <p:ext uri="{BB962C8B-B14F-4D97-AF65-F5344CB8AC3E}">
        <p14:creationId xmlns:p14="http://schemas.microsoft.com/office/powerpoint/2010/main" val="35087551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60660" y="1351529"/>
            <a:ext cx="7943849" cy="861954"/>
          </a:xfrm>
        </p:spPr>
        <p:txBody>
          <a:bodyPr>
            <a:noAutofit/>
          </a:bodyPr>
          <a:lstStyle/>
          <a:p>
            <a:pPr marL="0" indent="0" algn="ctr">
              <a:buNone/>
            </a:pPr>
            <a:r>
              <a:rPr lang="en-MY" sz="3200" dirty="0"/>
              <a:t> </a:t>
            </a:r>
          </a:p>
          <a:p>
            <a:pPr marL="0" indent="0" algn="ctr">
              <a:buNone/>
            </a:pPr>
            <a:r>
              <a:rPr lang="en-MY" sz="3200" dirty="0"/>
              <a:t>It's about recognizing that by improving just 1% each day, you can create a compounding effect that results in extraordinary achievements over time.</a:t>
            </a:r>
          </a:p>
          <a:p>
            <a:pPr marL="0" indent="0" algn="ctr">
              <a:buNone/>
            </a:pPr>
            <a:endParaRPr lang="en-MY" sz="3200" dirty="0"/>
          </a:p>
        </p:txBody>
      </p:sp>
    </p:spTree>
    <p:extLst>
      <p:ext uri="{BB962C8B-B14F-4D97-AF65-F5344CB8AC3E}">
        <p14:creationId xmlns:p14="http://schemas.microsoft.com/office/powerpoint/2010/main" val="17619691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811" y="1117354"/>
            <a:ext cx="7943849" cy="861954"/>
          </a:xfrm>
        </p:spPr>
        <p:txBody>
          <a:bodyPr>
            <a:noAutofit/>
          </a:bodyPr>
          <a:lstStyle/>
          <a:p>
            <a:pPr marL="0" indent="0" algn="ctr">
              <a:buNone/>
            </a:pPr>
            <a:r>
              <a:rPr lang="en-MY" sz="3200" dirty="0"/>
              <a:t>Individuals who have embraced this principle have experienced profound transformations in their lives. They've learned to appreciate the value of small, consistent actions and have seen how these tiny changes can lead to significant improvements in their personal and professional lives.</a:t>
            </a:r>
          </a:p>
          <a:p>
            <a:pPr marL="0" indent="0" algn="ctr">
              <a:buNone/>
            </a:pPr>
            <a:endParaRPr lang="en-MY" sz="3200" dirty="0"/>
          </a:p>
        </p:txBody>
      </p:sp>
    </p:spTree>
    <p:extLst>
      <p:ext uri="{BB962C8B-B14F-4D97-AF65-F5344CB8AC3E}">
        <p14:creationId xmlns:p14="http://schemas.microsoft.com/office/powerpoint/2010/main" val="16100406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38718" y="1764125"/>
            <a:ext cx="7943849" cy="861954"/>
          </a:xfrm>
        </p:spPr>
        <p:txBody>
          <a:bodyPr>
            <a:noAutofit/>
          </a:bodyPr>
          <a:lstStyle/>
          <a:p>
            <a:pPr marL="0" indent="0" algn="ctr">
              <a:buNone/>
            </a:pPr>
            <a:r>
              <a:rPr lang="en-MY" sz="3200" dirty="0"/>
              <a:t>Today, we extend an exclusive invitation to you to embark on this transformative journey and unlock the power of incremental improvement. </a:t>
            </a:r>
          </a:p>
          <a:p>
            <a:pPr marL="0" indent="0" algn="ctr">
              <a:buNone/>
            </a:pPr>
            <a:endParaRPr lang="en-MY" sz="3200" dirty="0"/>
          </a:p>
        </p:txBody>
      </p:sp>
    </p:spTree>
    <p:extLst>
      <p:ext uri="{BB962C8B-B14F-4D97-AF65-F5344CB8AC3E}">
        <p14:creationId xmlns:p14="http://schemas.microsoft.com/office/powerpoint/2010/main" val="29343885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61072" y="1072750"/>
            <a:ext cx="3938912" cy="861954"/>
          </a:xfrm>
        </p:spPr>
        <p:txBody>
          <a:bodyPr>
            <a:noAutofit/>
          </a:bodyPr>
          <a:lstStyle/>
          <a:p>
            <a:pPr marL="0" indent="0" algn="ctr">
              <a:buNone/>
            </a:pPr>
            <a:r>
              <a:rPr lang="en-MY" sz="3100" dirty="0"/>
              <a:t>This course will equip you with the tools, strategies, and </a:t>
            </a:r>
            <a:r>
              <a:rPr lang="en-MY" sz="3100" dirty="0" err="1"/>
              <a:t>mindset</a:t>
            </a:r>
            <a:r>
              <a:rPr lang="en-MY" sz="3100" dirty="0"/>
              <a:t> shifts needed to harness the 1% principle and achieve extraordinary results.</a:t>
            </a:r>
          </a:p>
          <a:p>
            <a:pPr marL="0" indent="0" algn="ctr">
              <a:buNone/>
            </a:pPr>
            <a:endParaRPr lang="en-MY" sz="3100"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25060" y="1389622"/>
            <a:ext cx="3848571" cy="25657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971113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563" y="1950752"/>
            <a:ext cx="7741606" cy="2130954"/>
          </a:xfrm>
        </p:spPr>
        <p:txBody>
          <a:bodyPr>
            <a:noAutofit/>
          </a:bodyPr>
          <a:lstStyle/>
          <a:p>
            <a:pPr marL="0" indent="0" algn="ctr">
              <a:buNone/>
            </a:pPr>
            <a:r>
              <a:rPr lang="en-MY" sz="3400" dirty="0"/>
              <a:t>What makes some people achieve remarkable success while others struggle to get by? </a:t>
            </a:r>
          </a:p>
          <a:p>
            <a:pPr marL="0" indent="0" algn="ctr">
              <a:buNone/>
            </a:pPr>
            <a:endParaRPr lang="en-MY" sz="3400" dirty="0"/>
          </a:p>
        </p:txBody>
      </p:sp>
    </p:spTree>
    <p:extLst>
      <p:ext uri="{BB962C8B-B14F-4D97-AF65-F5344CB8AC3E}">
        <p14:creationId xmlns:p14="http://schemas.microsoft.com/office/powerpoint/2010/main" val="2014847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1741" y="1964848"/>
            <a:ext cx="7356707" cy="861954"/>
          </a:xfrm>
        </p:spPr>
        <p:txBody>
          <a:bodyPr>
            <a:noAutofit/>
          </a:bodyPr>
          <a:lstStyle/>
          <a:p>
            <a:pPr marL="0" indent="0" algn="ctr">
              <a:buNone/>
            </a:pPr>
            <a:r>
              <a:rPr lang="en-MY" sz="3300" dirty="0"/>
              <a:t>Are you ready to make tiny changes that lead to extraordinary results and transform your life? </a:t>
            </a:r>
          </a:p>
          <a:p>
            <a:pPr marL="0" indent="0" algn="ctr">
              <a:buNone/>
            </a:pPr>
            <a:endParaRPr lang="en-MY" sz="3300" dirty="0"/>
          </a:p>
        </p:txBody>
      </p:sp>
    </p:spTree>
    <p:extLst>
      <p:ext uri="{BB962C8B-B14F-4D97-AF65-F5344CB8AC3E}">
        <p14:creationId xmlns:p14="http://schemas.microsoft.com/office/powerpoint/2010/main" val="16845116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28287" y="1552253"/>
            <a:ext cx="7356707" cy="861954"/>
          </a:xfrm>
        </p:spPr>
        <p:txBody>
          <a:bodyPr>
            <a:noAutofit/>
          </a:bodyPr>
          <a:lstStyle/>
          <a:p>
            <a:pPr marL="0" indent="0" algn="ctr">
              <a:buNone/>
            </a:pPr>
            <a:r>
              <a:rPr lang="en-MY" sz="3300" dirty="0"/>
              <a:t>If your answer is yes, then it's time to embrace this journey and unlock the secrets to achieving remarkable success through the power of small, consistent actions.</a:t>
            </a:r>
          </a:p>
          <a:p>
            <a:pPr marL="0" indent="0" algn="ctr">
              <a:buNone/>
            </a:pPr>
            <a:endParaRPr lang="en-MY" sz="3300" dirty="0"/>
          </a:p>
        </p:txBody>
      </p:sp>
    </p:spTree>
    <p:extLst>
      <p:ext uri="{BB962C8B-B14F-4D97-AF65-F5344CB8AC3E}">
        <p14:creationId xmlns:p14="http://schemas.microsoft.com/office/powerpoint/2010/main" val="8405998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6418" y="1641460"/>
            <a:ext cx="7943849" cy="861954"/>
          </a:xfrm>
        </p:spPr>
        <p:txBody>
          <a:bodyPr>
            <a:noAutofit/>
          </a:bodyPr>
          <a:lstStyle/>
          <a:p>
            <a:pPr marL="0" indent="0" algn="ctr">
              <a:buNone/>
            </a:pPr>
            <a:r>
              <a:rPr lang="en-MY" sz="3300" dirty="0"/>
              <a:t>Introducing…</a:t>
            </a:r>
          </a:p>
          <a:p>
            <a:pPr marL="0" indent="0" algn="ctr">
              <a:buNone/>
            </a:pPr>
            <a:endParaRPr lang="en-MY" sz="3300" dirty="0"/>
          </a:p>
          <a:p>
            <a:pPr marL="0" indent="0" algn="ctr">
              <a:buNone/>
            </a:pPr>
            <a:r>
              <a:rPr lang="en-MY" sz="3300" b="1" dirty="0"/>
              <a:t>The 1% Principle: How Tiny Changes Lead to Extraordinary Results</a:t>
            </a:r>
            <a:r>
              <a:rPr lang="en-US" sz="3300" b="1" dirty="0" smtClean="0"/>
              <a:t>.</a:t>
            </a:r>
            <a:endParaRPr lang="en-MY" sz="3300" b="1" dirty="0"/>
          </a:p>
        </p:txBody>
      </p:sp>
    </p:spTree>
    <p:extLst>
      <p:ext uri="{BB962C8B-B14F-4D97-AF65-F5344CB8AC3E}">
        <p14:creationId xmlns:p14="http://schemas.microsoft.com/office/powerpoint/2010/main" val="37226841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62200" y="1830648"/>
            <a:ext cx="7943849" cy="861954"/>
          </a:xfrm>
        </p:spPr>
        <p:txBody>
          <a:bodyPr>
            <a:noAutofit/>
          </a:bodyPr>
          <a:lstStyle/>
          <a:p>
            <a:pPr marL="0" indent="0" algn="ctr">
              <a:buNone/>
            </a:pPr>
            <a:r>
              <a:rPr lang="en-MY" sz="3300" b="1" dirty="0"/>
              <a:t>“The 1% Principle” </a:t>
            </a:r>
            <a:r>
              <a:rPr lang="en-MY" sz="3300" dirty="0"/>
              <a:t>is the ultimate guide for those who </a:t>
            </a:r>
            <a:r>
              <a:rPr lang="en-US" sz="3300" dirty="0"/>
              <a:t>want to achieve remarkable success through small, incremental improvements.</a:t>
            </a:r>
            <a:endParaRPr lang="en-MY" sz="3300" dirty="0"/>
          </a:p>
        </p:txBody>
      </p:sp>
    </p:spTree>
    <p:extLst>
      <p:ext uri="{BB962C8B-B14F-4D97-AF65-F5344CB8AC3E}">
        <p14:creationId xmlns:p14="http://schemas.microsoft.com/office/powerpoint/2010/main" val="11214778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07628" y="801894"/>
            <a:ext cx="7943849" cy="861954"/>
          </a:xfrm>
        </p:spPr>
        <p:txBody>
          <a:bodyPr>
            <a:noAutofit/>
          </a:bodyPr>
          <a:lstStyle/>
          <a:p>
            <a:pPr marL="0" indent="0" algn="ctr">
              <a:buNone/>
            </a:pPr>
            <a:r>
              <a:rPr lang="en-US" sz="3000" dirty="0"/>
              <a:t>This life-changing blueprint imparts everything you need to know about harnessing the power of continuous and never-ending improvement — the dynamics of the 1% rule, the science behind continuous improvement, the benefits of marginal gains, the secrets to developing unshakeable self-discipline, why you should aim to be 1% better each day… and many other invaluable insights.</a:t>
            </a:r>
            <a:endParaRPr lang="en-MY" sz="3000" dirty="0"/>
          </a:p>
          <a:p>
            <a:pPr marL="0" indent="0" algn="ctr">
              <a:buNone/>
            </a:pPr>
            <a:endParaRPr lang="en-MY" sz="3000" dirty="0">
              <a:solidFill>
                <a:schemeClr val="bg1"/>
              </a:solidFill>
            </a:endParaRPr>
          </a:p>
        </p:txBody>
      </p:sp>
    </p:spTree>
    <p:extLst>
      <p:ext uri="{BB962C8B-B14F-4D97-AF65-F5344CB8AC3E}">
        <p14:creationId xmlns:p14="http://schemas.microsoft.com/office/powerpoint/2010/main" val="8136013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62657" y="1910262"/>
            <a:ext cx="7943849" cy="861954"/>
          </a:xfrm>
        </p:spPr>
        <p:txBody>
          <a:bodyPr>
            <a:noAutofit/>
          </a:bodyPr>
          <a:lstStyle/>
          <a:p>
            <a:pPr marL="0" indent="0" algn="ctr">
              <a:buNone/>
            </a:pPr>
            <a:r>
              <a:rPr lang="en-US" sz="3300" dirty="0"/>
              <a:t>Follow the steps taught in this powerful guide, and you’ll start noticing changes IMMEDIATELY.</a:t>
            </a:r>
            <a:endParaRPr lang="en-MY" sz="3300" dirty="0"/>
          </a:p>
          <a:p>
            <a:pPr marL="0" indent="0" algn="ctr">
              <a:buNone/>
            </a:pPr>
            <a:endParaRPr lang="en-MY" sz="3300" dirty="0"/>
          </a:p>
        </p:txBody>
      </p:sp>
    </p:spTree>
    <p:extLst>
      <p:ext uri="{BB962C8B-B14F-4D97-AF65-F5344CB8AC3E}">
        <p14:creationId xmlns:p14="http://schemas.microsoft.com/office/powerpoint/2010/main" val="194059310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73735" y="2183167"/>
            <a:ext cx="7943849" cy="861954"/>
          </a:xfrm>
        </p:spPr>
        <p:txBody>
          <a:bodyPr>
            <a:noAutofit/>
          </a:bodyPr>
          <a:lstStyle/>
          <a:p>
            <a:pPr marL="0" indent="0" algn="ctr">
              <a:buNone/>
            </a:pPr>
            <a:r>
              <a:rPr lang="en-US" sz="3400" dirty="0"/>
              <a:t>If you're </a:t>
            </a:r>
            <a:r>
              <a:rPr lang="en-MY" sz="3400" dirty="0"/>
              <a:t>ready to </a:t>
            </a:r>
            <a:r>
              <a:rPr lang="en-US" sz="3400" dirty="0"/>
              <a:t>transform your life and achieve extraordinary results</a:t>
            </a:r>
            <a:r>
              <a:rPr lang="en-MY" sz="3400" dirty="0"/>
              <a:t>…</a:t>
            </a:r>
          </a:p>
        </p:txBody>
      </p:sp>
    </p:spTree>
    <p:extLst>
      <p:ext uri="{BB962C8B-B14F-4D97-AF65-F5344CB8AC3E}">
        <p14:creationId xmlns:p14="http://schemas.microsoft.com/office/powerpoint/2010/main" val="24573770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86480" y="1922019"/>
            <a:ext cx="7943849" cy="861954"/>
          </a:xfrm>
        </p:spPr>
        <p:txBody>
          <a:bodyPr>
            <a:noAutofit/>
          </a:bodyPr>
          <a:lstStyle/>
          <a:p>
            <a:pPr marL="0" indent="0" algn="ctr">
              <a:buNone/>
            </a:pPr>
            <a:r>
              <a:rPr lang="en-US" sz="3300" dirty="0"/>
              <a:t>Then, you owe it to yourself and everyone around you to learn the simple but powerful steps taught in </a:t>
            </a:r>
            <a:r>
              <a:rPr lang="en-US" sz="3300" b="1" dirty="0"/>
              <a:t>‘The 1% Principle.’</a:t>
            </a:r>
            <a:endParaRPr lang="en-MY" sz="3300" b="1" dirty="0"/>
          </a:p>
          <a:p>
            <a:pPr marL="0" indent="0" algn="ctr">
              <a:buNone/>
            </a:pPr>
            <a:endParaRPr lang="en-MY" sz="3300" b="1" dirty="0"/>
          </a:p>
        </p:txBody>
      </p:sp>
    </p:spTree>
    <p:extLst>
      <p:ext uri="{BB962C8B-B14F-4D97-AF65-F5344CB8AC3E}">
        <p14:creationId xmlns:p14="http://schemas.microsoft.com/office/powerpoint/2010/main" val="21815023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6509" y="1611818"/>
            <a:ext cx="7886700" cy="2388870"/>
          </a:xfrm>
        </p:spPr>
        <p:txBody>
          <a:bodyPr>
            <a:noAutofit/>
          </a:bodyPr>
          <a:lstStyle/>
          <a:p>
            <a:pPr marL="0" indent="0" algn="ctr">
              <a:buNone/>
            </a:pPr>
            <a:r>
              <a:rPr lang="en-MY" sz="3300" dirty="0">
                <a:solidFill>
                  <a:schemeClr val="bg1"/>
                </a:solidFill>
              </a:rPr>
              <a:t> </a:t>
            </a:r>
          </a:p>
          <a:p>
            <a:pPr marL="0" indent="0" algn="ctr">
              <a:buNone/>
            </a:pPr>
            <a:r>
              <a:rPr lang="en-MY" sz="3300" dirty="0">
                <a:solidFill>
                  <a:schemeClr val="bg1"/>
                </a:solidFill>
              </a:rPr>
              <a:t>Here Are Some Of The Things That You Will Discover In This Life-Transforming Program:</a:t>
            </a:r>
          </a:p>
        </p:txBody>
      </p:sp>
    </p:spTree>
    <p:extLst>
      <p:ext uri="{BB962C8B-B14F-4D97-AF65-F5344CB8AC3E}">
        <p14:creationId xmlns:p14="http://schemas.microsoft.com/office/powerpoint/2010/main" val="40440627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38533" y="670768"/>
            <a:ext cx="7886700" cy="3451860"/>
          </a:xfrm>
        </p:spPr>
        <p:txBody>
          <a:bodyPr>
            <a:noAutofit/>
          </a:bodyPr>
          <a:lstStyle/>
          <a:p>
            <a:pPr marL="0" indent="0">
              <a:buNone/>
            </a:pPr>
            <a:r>
              <a:rPr lang="en-MY" sz="2400" dirty="0">
                <a:solidFill>
                  <a:schemeClr val="bg1"/>
                </a:solidFill>
              </a:rPr>
              <a:t>• Understanding the 1% principle and its impact on personal and professional growth</a:t>
            </a:r>
            <a:r>
              <a:rPr lang="en-MY" sz="2400" dirty="0" smtClean="0">
                <a:solidFill>
                  <a:schemeClr val="bg1"/>
                </a:solidFill>
              </a:rPr>
              <a:t>.</a:t>
            </a:r>
          </a:p>
          <a:p>
            <a:pPr marL="0" indent="0">
              <a:buNone/>
            </a:pPr>
            <a:endParaRPr lang="en-MY" sz="2400" dirty="0">
              <a:solidFill>
                <a:schemeClr val="bg1"/>
              </a:solidFill>
            </a:endParaRPr>
          </a:p>
          <a:p>
            <a:pPr marL="0" indent="0">
              <a:buNone/>
            </a:pPr>
            <a:r>
              <a:rPr lang="en-MY" sz="2400" dirty="0">
                <a:solidFill>
                  <a:schemeClr val="bg1"/>
                </a:solidFill>
              </a:rPr>
              <a:t>• Techniques for becoming an individual extraordinaire by making small daily improvements</a:t>
            </a:r>
            <a:r>
              <a:rPr lang="en-MY" sz="2400" dirty="0" smtClean="0">
                <a:solidFill>
                  <a:schemeClr val="bg1"/>
                </a:solidFill>
              </a:rPr>
              <a:t>.</a:t>
            </a:r>
          </a:p>
          <a:p>
            <a:pPr marL="0" indent="0">
              <a:buNone/>
            </a:pPr>
            <a:endParaRPr lang="en-MY" sz="2400" dirty="0">
              <a:solidFill>
                <a:schemeClr val="bg1"/>
              </a:solidFill>
            </a:endParaRPr>
          </a:p>
          <a:p>
            <a:pPr marL="0" indent="0">
              <a:buNone/>
            </a:pPr>
            <a:r>
              <a:rPr lang="en-MY" sz="2400" dirty="0">
                <a:solidFill>
                  <a:schemeClr val="bg1"/>
                </a:solidFill>
              </a:rPr>
              <a:t>• Strategies to raise your standards and be more purposeful in your actions</a:t>
            </a:r>
            <a:r>
              <a:rPr lang="en-MY" sz="2400" dirty="0" smtClean="0">
                <a:solidFill>
                  <a:schemeClr val="bg1"/>
                </a:solidFill>
              </a:rPr>
              <a:t>.</a:t>
            </a:r>
          </a:p>
          <a:p>
            <a:pPr marL="0" indent="0">
              <a:buNone/>
            </a:pPr>
            <a:endParaRPr lang="en-MY" sz="2400" dirty="0">
              <a:solidFill>
                <a:schemeClr val="bg1"/>
              </a:solidFill>
            </a:endParaRPr>
          </a:p>
          <a:p>
            <a:pPr marL="0" indent="0">
              <a:buNone/>
            </a:pPr>
            <a:r>
              <a:rPr lang="en-MY" sz="2400" dirty="0">
                <a:solidFill>
                  <a:schemeClr val="bg1"/>
                </a:solidFill>
              </a:rPr>
              <a:t>• Overcoming fears </a:t>
            </a:r>
            <a:r>
              <a:rPr lang="en-MY" sz="2400" dirty="0" smtClean="0">
                <a:solidFill>
                  <a:schemeClr val="bg1"/>
                </a:solidFill>
              </a:rPr>
              <a:t>and </a:t>
            </a:r>
            <a:r>
              <a:rPr lang="en-MY" sz="2400" dirty="0">
                <a:solidFill>
                  <a:schemeClr val="bg1"/>
                </a:solidFill>
              </a:rPr>
              <a:t>investing in self-improvement.</a:t>
            </a:r>
          </a:p>
          <a:p>
            <a:pPr marL="0" indent="0">
              <a:buNone/>
            </a:pPr>
            <a:endParaRPr lang="en-MY" sz="2200" dirty="0">
              <a:solidFill>
                <a:schemeClr val="bg1"/>
              </a:solidFill>
            </a:endParaRPr>
          </a:p>
        </p:txBody>
      </p:sp>
    </p:spTree>
    <p:extLst>
      <p:ext uri="{BB962C8B-B14F-4D97-AF65-F5344CB8AC3E}">
        <p14:creationId xmlns:p14="http://schemas.microsoft.com/office/powerpoint/2010/main" val="16206250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0225" y="740341"/>
            <a:ext cx="8107383" cy="2130954"/>
          </a:xfrm>
        </p:spPr>
        <p:txBody>
          <a:bodyPr>
            <a:noAutofit/>
          </a:bodyPr>
          <a:lstStyle/>
          <a:p>
            <a:pPr marL="0" indent="0" algn="ctr">
              <a:buNone/>
            </a:pPr>
            <a:r>
              <a:rPr lang="en-MY" sz="3400" dirty="0"/>
              <a:t>The secret lies in the power of small, consistent changes.</a:t>
            </a:r>
          </a:p>
          <a:p>
            <a:pPr marL="0" indent="0" algn="ctr">
              <a:buNone/>
            </a:pPr>
            <a:endParaRPr lang="en-MY" sz="3400"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47686" y="1914460"/>
            <a:ext cx="4132463" cy="2649910"/>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6992967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73035" y="790234"/>
            <a:ext cx="7886700" cy="3451860"/>
          </a:xfrm>
        </p:spPr>
        <p:txBody>
          <a:bodyPr>
            <a:noAutofit/>
          </a:bodyPr>
          <a:lstStyle/>
          <a:p>
            <a:pPr marL="0" indent="0">
              <a:buNone/>
            </a:pPr>
            <a:r>
              <a:rPr lang="en-MY" sz="2400" dirty="0">
                <a:solidFill>
                  <a:schemeClr val="bg1"/>
                </a:solidFill>
              </a:rPr>
              <a:t>• Moving past the bare minimum to achieve extraordinary results</a:t>
            </a:r>
            <a:r>
              <a:rPr lang="en-MY" sz="2400" dirty="0" smtClean="0">
                <a:solidFill>
                  <a:schemeClr val="bg1"/>
                </a:solidFill>
              </a:rPr>
              <a:t>.</a:t>
            </a:r>
          </a:p>
          <a:p>
            <a:pPr marL="0" indent="0">
              <a:buNone/>
            </a:pPr>
            <a:endParaRPr lang="en-MY" sz="2400" dirty="0">
              <a:solidFill>
                <a:schemeClr val="bg1"/>
              </a:solidFill>
            </a:endParaRPr>
          </a:p>
          <a:p>
            <a:pPr marL="0" indent="0">
              <a:buNone/>
            </a:pPr>
            <a:r>
              <a:rPr lang="en-MY" sz="2400" dirty="0">
                <a:solidFill>
                  <a:schemeClr val="bg1"/>
                </a:solidFill>
              </a:rPr>
              <a:t>• The ripple effect of small changes and how they lead to significant outcomes</a:t>
            </a:r>
            <a:r>
              <a:rPr lang="en-MY" sz="2400" dirty="0" smtClean="0">
                <a:solidFill>
                  <a:schemeClr val="bg1"/>
                </a:solidFill>
              </a:rPr>
              <a:t>.</a:t>
            </a:r>
          </a:p>
          <a:p>
            <a:pPr marL="0" indent="0">
              <a:buNone/>
            </a:pPr>
            <a:endParaRPr lang="en-MY" sz="2400" dirty="0">
              <a:solidFill>
                <a:schemeClr val="bg1"/>
              </a:solidFill>
            </a:endParaRPr>
          </a:p>
          <a:p>
            <a:pPr marL="0" indent="0">
              <a:buNone/>
            </a:pPr>
            <a:r>
              <a:rPr lang="en-MY" sz="2400" dirty="0">
                <a:solidFill>
                  <a:schemeClr val="bg1"/>
                </a:solidFill>
              </a:rPr>
              <a:t>• Constantly improving yourself across various areas of life</a:t>
            </a:r>
            <a:r>
              <a:rPr lang="en-MY" sz="2400" dirty="0" smtClean="0">
                <a:solidFill>
                  <a:schemeClr val="bg1"/>
                </a:solidFill>
              </a:rPr>
              <a:t>.</a:t>
            </a:r>
          </a:p>
          <a:p>
            <a:pPr marL="0" indent="0">
              <a:buNone/>
            </a:pPr>
            <a:endParaRPr lang="en-MY" sz="2400" dirty="0">
              <a:solidFill>
                <a:schemeClr val="bg1"/>
              </a:solidFill>
            </a:endParaRPr>
          </a:p>
          <a:p>
            <a:pPr marL="0" indent="0">
              <a:buNone/>
            </a:pPr>
            <a:r>
              <a:rPr lang="en-MY" sz="2400" dirty="0">
                <a:solidFill>
                  <a:schemeClr val="bg1"/>
                </a:solidFill>
              </a:rPr>
              <a:t>• Leaving your comfort zone to unlock your full potential.</a:t>
            </a:r>
          </a:p>
          <a:p>
            <a:pPr marL="0" indent="0">
              <a:buNone/>
            </a:pPr>
            <a:endParaRPr lang="en-MY" sz="2200" dirty="0">
              <a:solidFill>
                <a:schemeClr val="bg1"/>
              </a:solidFill>
            </a:endParaRPr>
          </a:p>
        </p:txBody>
      </p:sp>
    </p:spTree>
    <p:extLst>
      <p:ext uri="{BB962C8B-B14F-4D97-AF65-F5344CB8AC3E}">
        <p14:creationId xmlns:p14="http://schemas.microsoft.com/office/powerpoint/2010/main" val="303482525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05080" y="629951"/>
            <a:ext cx="7886700" cy="3451860"/>
          </a:xfrm>
        </p:spPr>
        <p:txBody>
          <a:bodyPr>
            <a:noAutofit/>
          </a:bodyPr>
          <a:lstStyle/>
          <a:p>
            <a:pPr marL="0" indent="0">
              <a:buNone/>
            </a:pPr>
            <a:r>
              <a:rPr lang="en-MY" sz="2400" dirty="0">
                <a:solidFill>
                  <a:schemeClr val="bg1"/>
                </a:solidFill>
              </a:rPr>
              <a:t>• Filling your days with high-quality core tasks for maximum productivity</a:t>
            </a:r>
            <a:r>
              <a:rPr lang="en-MY" sz="2400" dirty="0" smtClean="0">
                <a:solidFill>
                  <a:schemeClr val="bg1"/>
                </a:solidFill>
              </a:rPr>
              <a:t>.</a:t>
            </a:r>
          </a:p>
          <a:p>
            <a:pPr marL="0" indent="0">
              <a:buNone/>
            </a:pPr>
            <a:endParaRPr lang="en-MY" sz="2400" dirty="0">
              <a:solidFill>
                <a:schemeClr val="bg1"/>
              </a:solidFill>
            </a:endParaRPr>
          </a:p>
          <a:p>
            <a:pPr marL="0" indent="0">
              <a:buNone/>
            </a:pPr>
            <a:r>
              <a:rPr lang="en-MY" sz="2400" dirty="0">
                <a:solidFill>
                  <a:schemeClr val="bg1"/>
                </a:solidFill>
              </a:rPr>
              <a:t>• Being unapologetically committed to your values and goals</a:t>
            </a:r>
            <a:r>
              <a:rPr lang="en-MY" sz="2400" dirty="0" smtClean="0">
                <a:solidFill>
                  <a:schemeClr val="bg1"/>
                </a:solidFill>
              </a:rPr>
              <a:t>.</a:t>
            </a:r>
          </a:p>
          <a:p>
            <a:pPr marL="0" indent="0">
              <a:buNone/>
            </a:pPr>
            <a:endParaRPr lang="en-MY" sz="2400" dirty="0">
              <a:solidFill>
                <a:schemeClr val="bg1"/>
              </a:solidFill>
            </a:endParaRPr>
          </a:p>
          <a:p>
            <a:pPr marL="0" indent="0">
              <a:buNone/>
            </a:pPr>
            <a:r>
              <a:rPr lang="en-MY" sz="2400" dirty="0">
                <a:solidFill>
                  <a:schemeClr val="bg1"/>
                </a:solidFill>
              </a:rPr>
              <a:t>• Balancing short-term and long-term goals to maintain steady progress</a:t>
            </a:r>
            <a:r>
              <a:rPr lang="en-MY" sz="2400" dirty="0" smtClean="0">
                <a:solidFill>
                  <a:schemeClr val="bg1"/>
                </a:solidFill>
              </a:rPr>
              <a:t>.</a:t>
            </a:r>
          </a:p>
          <a:p>
            <a:pPr marL="0" indent="0">
              <a:buNone/>
            </a:pPr>
            <a:endParaRPr lang="en-MY" sz="2400" dirty="0">
              <a:solidFill>
                <a:schemeClr val="bg1"/>
              </a:solidFill>
            </a:endParaRPr>
          </a:p>
          <a:p>
            <a:pPr marL="0" indent="0">
              <a:buNone/>
            </a:pPr>
            <a:r>
              <a:rPr lang="en-MY" sz="2400" dirty="0">
                <a:solidFill>
                  <a:schemeClr val="bg1"/>
                </a:solidFill>
              </a:rPr>
              <a:t>• Implementing the 1% rule in health, career, and relationships.</a:t>
            </a:r>
          </a:p>
          <a:p>
            <a:pPr marL="0" indent="0">
              <a:buNone/>
            </a:pPr>
            <a:endParaRPr lang="en-MY" sz="2200" dirty="0">
              <a:solidFill>
                <a:schemeClr val="bg1"/>
              </a:solidFill>
            </a:endParaRPr>
          </a:p>
        </p:txBody>
      </p:sp>
    </p:spTree>
    <p:extLst>
      <p:ext uri="{BB962C8B-B14F-4D97-AF65-F5344CB8AC3E}">
        <p14:creationId xmlns:p14="http://schemas.microsoft.com/office/powerpoint/2010/main" val="17337114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27609" y="1084921"/>
            <a:ext cx="8387834" cy="3451860"/>
          </a:xfrm>
        </p:spPr>
        <p:txBody>
          <a:bodyPr>
            <a:noAutofit/>
          </a:bodyPr>
          <a:lstStyle/>
          <a:p>
            <a:pPr marL="0" indent="0">
              <a:buNone/>
            </a:pPr>
            <a:r>
              <a:rPr lang="en-MY" sz="2400" dirty="0">
                <a:solidFill>
                  <a:schemeClr val="bg1"/>
                </a:solidFill>
              </a:rPr>
              <a:t>• Exploring the marginal gains theory and its exponential impact over time</a:t>
            </a:r>
            <a:r>
              <a:rPr lang="en-MY" sz="2400" dirty="0" smtClean="0">
                <a:solidFill>
                  <a:schemeClr val="bg1"/>
                </a:solidFill>
              </a:rPr>
              <a:t>.</a:t>
            </a:r>
          </a:p>
          <a:p>
            <a:pPr marL="0" indent="0">
              <a:buNone/>
            </a:pPr>
            <a:endParaRPr lang="en-MY" sz="2400" dirty="0">
              <a:solidFill>
                <a:schemeClr val="bg1"/>
              </a:solidFill>
            </a:endParaRPr>
          </a:p>
          <a:p>
            <a:pPr marL="0" indent="0">
              <a:buNone/>
            </a:pPr>
            <a:r>
              <a:rPr lang="en-MY" sz="2400" dirty="0">
                <a:solidFill>
                  <a:schemeClr val="bg1"/>
                </a:solidFill>
              </a:rPr>
              <a:t>• The power of continuity in achieving long-term success in the digital age</a:t>
            </a:r>
            <a:r>
              <a:rPr lang="en-MY" sz="2400" dirty="0" smtClean="0">
                <a:solidFill>
                  <a:schemeClr val="bg1"/>
                </a:solidFill>
              </a:rPr>
              <a:t>.</a:t>
            </a:r>
          </a:p>
          <a:p>
            <a:pPr marL="0" indent="0">
              <a:buNone/>
            </a:pPr>
            <a:endParaRPr lang="en-MY" sz="2400" dirty="0">
              <a:solidFill>
                <a:schemeClr val="bg1"/>
              </a:solidFill>
            </a:endParaRPr>
          </a:p>
          <a:p>
            <a:pPr marL="0" indent="0">
              <a:buNone/>
            </a:pPr>
            <a:r>
              <a:rPr lang="en-MY" sz="2400" dirty="0">
                <a:solidFill>
                  <a:schemeClr val="bg1"/>
                </a:solidFill>
              </a:rPr>
              <a:t>• Understanding the difference between radical and incremental changes.</a:t>
            </a:r>
          </a:p>
          <a:p>
            <a:pPr marL="0" indent="0">
              <a:buNone/>
            </a:pPr>
            <a:endParaRPr lang="en-MY" sz="2200" dirty="0">
              <a:solidFill>
                <a:schemeClr val="bg1"/>
              </a:solidFill>
            </a:endParaRPr>
          </a:p>
        </p:txBody>
      </p:sp>
    </p:spTree>
    <p:extLst>
      <p:ext uri="{BB962C8B-B14F-4D97-AF65-F5344CB8AC3E}">
        <p14:creationId xmlns:p14="http://schemas.microsoft.com/office/powerpoint/2010/main" val="30040626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83364" y="1000264"/>
            <a:ext cx="8387834" cy="3451860"/>
          </a:xfrm>
        </p:spPr>
        <p:txBody>
          <a:bodyPr>
            <a:noAutofit/>
          </a:bodyPr>
          <a:lstStyle/>
          <a:p>
            <a:pPr marL="0" indent="0">
              <a:buNone/>
            </a:pPr>
            <a:r>
              <a:rPr lang="en-MY" sz="2400" dirty="0">
                <a:solidFill>
                  <a:schemeClr val="bg1"/>
                </a:solidFill>
              </a:rPr>
              <a:t>• Dealing with resistance to incremental changes and embracing continuous improvement. </a:t>
            </a:r>
            <a:endParaRPr lang="en-MY" sz="2400" dirty="0" smtClean="0">
              <a:solidFill>
                <a:schemeClr val="bg1"/>
              </a:solidFill>
            </a:endParaRPr>
          </a:p>
          <a:p>
            <a:pPr marL="0" indent="0">
              <a:buNone/>
            </a:pPr>
            <a:endParaRPr lang="en-MY" sz="2400" dirty="0">
              <a:solidFill>
                <a:schemeClr val="bg1"/>
              </a:solidFill>
            </a:endParaRPr>
          </a:p>
          <a:p>
            <a:pPr marL="0" indent="0">
              <a:buNone/>
            </a:pPr>
            <a:r>
              <a:rPr lang="en-MY" sz="2400" dirty="0">
                <a:solidFill>
                  <a:schemeClr val="bg1"/>
                </a:solidFill>
              </a:rPr>
              <a:t>… Plus many more powerful insights!</a:t>
            </a:r>
          </a:p>
          <a:p>
            <a:pPr marL="0" indent="0">
              <a:buNone/>
            </a:pPr>
            <a:endParaRPr lang="en-MY" sz="2200" dirty="0">
              <a:solidFill>
                <a:schemeClr val="bg1"/>
              </a:solidFill>
            </a:endParaRPr>
          </a:p>
        </p:txBody>
      </p:sp>
    </p:spTree>
    <p:extLst>
      <p:ext uri="{BB962C8B-B14F-4D97-AF65-F5344CB8AC3E}">
        <p14:creationId xmlns:p14="http://schemas.microsoft.com/office/powerpoint/2010/main" val="1101368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44984" y="989781"/>
            <a:ext cx="7886700" cy="1165949"/>
          </a:xfrm>
        </p:spPr>
        <p:txBody>
          <a:bodyPr>
            <a:noAutofit/>
          </a:bodyPr>
          <a:lstStyle/>
          <a:p>
            <a:pPr marL="0" indent="0" algn="ctr">
              <a:buNone/>
            </a:pPr>
            <a:r>
              <a:rPr lang="en-MY" sz="3600" b="1" dirty="0"/>
              <a:t>This Is The Ultimate Guide For Those Who Want To:</a:t>
            </a:r>
          </a:p>
          <a:p>
            <a:pPr marL="0" indent="0" algn="ctr">
              <a:buNone/>
            </a:pPr>
            <a:endParaRPr lang="en-MY" sz="3450" dirty="0">
              <a:solidFill>
                <a:schemeClr val="bg1"/>
              </a:solidFill>
            </a:endParaRPr>
          </a:p>
          <a:p>
            <a:pPr marL="0" indent="0" algn="ctr">
              <a:buNone/>
            </a:pPr>
            <a:endParaRPr lang="en-MY" sz="3300" dirty="0">
              <a:solidFill>
                <a:schemeClr val="bg1"/>
              </a:solidFill>
            </a:endParaRPr>
          </a:p>
        </p:txBody>
      </p:sp>
      <p:sp>
        <p:nvSpPr>
          <p:cNvPr id="2" name="TextBox 1"/>
          <p:cNvSpPr txBox="1"/>
          <p:nvPr/>
        </p:nvSpPr>
        <p:spPr>
          <a:xfrm>
            <a:off x="544984" y="2423699"/>
            <a:ext cx="8153400" cy="2246769"/>
          </a:xfrm>
          <a:prstGeom prst="rect">
            <a:avLst/>
          </a:prstGeom>
          <a:noFill/>
        </p:spPr>
        <p:txBody>
          <a:bodyPr wrap="square" rtlCol="0">
            <a:spAutoFit/>
          </a:bodyPr>
          <a:lstStyle/>
          <a:p>
            <a:r>
              <a:rPr lang="en-MY" sz="2700" dirty="0"/>
              <a:t>• Achieve extraordinary results through consistent, small improvements</a:t>
            </a:r>
            <a:r>
              <a:rPr lang="en-MY" sz="2700" dirty="0" smtClean="0"/>
              <a:t>.</a:t>
            </a:r>
          </a:p>
          <a:p>
            <a:endParaRPr lang="en-MY" sz="2700" dirty="0"/>
          </a:p>
          <a:p>
            <a:r>
              <a:rPr lang="en-MY" sz="2700" dirty="0"/>
              <a:t>• Develop a growth </a:t>
            </a:r>
            <a:r>
              <a:rPr lang="en-MY" sz="2700" dirty="0" err="1"/>
              <a:t>mindset</a:t>
            </a:r>
            <a:r>
              <a:rPr lang="en-MY" sz="2700" dirty="0"/>
              <a:t> and continuously strive for self-improvement.</a:t>
            </a:r>
          </a:p>
        </p:txBody>
      </p:sp>
    </p:spTree>
    <p:extLst>
      <p:ext uri="{BB962C8B-B14F-4D97-AF65-F5344CB8AC3E}">
        <p14:creationId xmlns:p14="http://schemas.microsoft.com/office/powerpoint/2010/main" val="40357937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917" y="1069030"/>
            <a:ext cx="7886700" cy="2983230"/>
          </a:xfrm>
        </p:spPr>
        <p:txBody>
          <a:bodyPr>
            <a:noAutofit/>
          </a:bodyPr>
          <a:lstStyle/>
          <a:p>
            <a:pPr marL="0" indent="0">
              <a:buNone/>
            </a:pPr>
            <a:r>
              <a:rPr lang="en-MY" sz="2700" dirty="0"/>
              <a:t>• Balance short-term goals with long-term aspirations effectively</a:t>
            </a:r>
            <a:r>
              <a:rPr lang="en-MY" sz="2700" dirty="0" smtClean="0"/>
              <a:t>.</a:t>
            </a:r>
          </a:p>
          <a:p>
            <a:pPr marL="0" indent="0">
              <a:buNone/>
            </a:pPr>
            <a:endParaRPr lang="en-MY" sz="2700" dirty="0"/>
          </a:p>
          <a:p>
            <a:pPr marL="0" indent="0">
              <a:buNone/>
            </a:pPr>
            <a:r>
              <a:rPr lang="en-MY" sz="2700" dirty="0"/>
              <a:t>• Cultivate habits that lead to sustained success and productivity</a:t>
            </a:r>
            <a:r>
              <a:rPr lang="en-MY" sz="2700" dirty="0" smtClean="0"/>
              <a:t>.</a:t>
            </a:r>
          </a:p>
          <a:p>
            <a:pPr marL="0" indent="0">
              <a:buNone/>
            </a:pPr>
            <a:endParaRPr lang="en-MY" sz="2700" dirty="0"/>
          </a:p>
          <a:p>
            <a:pPr marL="0" indent="0">
              <a:buNone/>
            </a:pPr>
            <a:r>
              <a:rPr lang="en-MY" sz="2700" dirty="0"/>
              <a:t>• Overcome fears and invest in personal development.</a:t>
            </a:r>
          </a:p>
          <a:p>
            <a:pPr marL="0" indent="0">
              <a:buNone/>
            </a:pPr>
            <a:endParaRPr lang="en-MY" sz="2700" dirty="0"/>
          </a:p>
        </p:txBody>
      </p:sp>
    </p:spTree>
    <p:extLst>
      <p:ext uri="{BB962C8B-B14F-4D97-AF65-F5344CB8AC3E}">
        <p14:creationId xmlns:p14="http://schemas.microsoft.com/office/powerpoint/2010/main" val="8272972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405" y="1154541"/>
            <a:ext cx="7886700" cy="2983230"/>
          </a:xfrm>
        </p:spPr>
        <p:txBody>
          <a:bodyPr>
            <a:noAutofit/>
          </a:bodyPr>
          <a:lstStyle/>
          <a:p>
            <a:pPr marL="0" indent="0">
              <a:buNone/>
            </a:pPr>
            <a:r>
              <a:rPr lang="en-MY" sz="2700" dirty="0"/>
              <a:t>• Embrace change and use it as a catalyst for growth</a:t>
            </a:r>
            <a:r>
              <a:rPr lang="en-MY" sz="2700" dirty="0" smtClean="0"/>
              <a:t>.</a:t>
            </a:r>
          </a:p>
          <a:p>
            <a:pPr marL="0" indent="0">
              <a:buNone/>
            </a:pPr>
            <a:endParaRPr lang="en-MY" sz="2700" dirty="0"/>
          </a:p>
          <a:p>
            <a:pPr marL="0" indent="0">
              <a:buNone/>
            </a:pPr>
            <a:r>
              <a:rPr lang="en-MY" sz="2700" dirty="0"/>
              <a:t>• Implement practical strategies for continuous improvement in all areas of life</a:t>
            </a:r>
            <a:r>
              <a:rPr lang="en-MY" sz="2700" dirty="0" smtClean="0"/>
              <a:t>.</a:t>
            </a:r>
          </a:p>
          <a:p>
            <a:pPr marL="0" indent="0">
              <a:buNone/>
            </a:pPr>
            <a:endParaRPr lang="en-MY" sz="2700" dirty="0"/>
          </a:p>
          <a:p>
            <a:pPr marL="0" indent="0">
              <a:buNone/>
            </a:pPr>
            <a:r>
              <a:rPr lang="en-MY" sz="2700" dirty="0"/>
              <a:t>• Trust the process of making incremental changes to achieve significant results.</a:t>
            </a:r>
          </a:p>
          <a:p>
            <a:pPr marL="0" indent="0">
              <a:buNone/>
            </a:pPr>
            <a:endParaRPr lang="en-MY" sz="2700" dirty="0"/>
          </a:p>
        </p:txBody>
      </p:sp>
    </p:spTree>
    <p:extLst>
      <p:ext uri="{BB962C8B-B14F-4D97-AF65-F5344CB8AC3E}">
        <p14:creationId xmlns:p14="http://schemas.microsoft.com/office/powerpoint/2010/main" val="12931382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84869" y="1492664"/>
            <a:ext cx="7886700" cy="2983230"/>
          </a:xfrm>
        </p:spPr>
        <p:txBody>
          <a:bodyPr>
            <a:noAutofit/>
          </a:bodyPr>
          <a:lstStyle/>
          <a:p>
            <a:pPr marL="0" indent="0" algn="ctr">
              <a:buNone/>
            </a:pPr>
            <a:r>
              <a:rPr lang="en-MY" sz="3150" b="1" dirty="0"/>
              <a:t>Here’s The Good News:</a:t>
            </a:r>
          </a:p>
          <a:p>
            <a:pPr marL="0" indent="0" algn="ctr">
              <a:buNone/>
            </a:pPr>
            <a:endParaRPr lang="en-MY" sz="3150" dirty="0"/>
          </a:p>
          <a:p>
            <a:pPr marL="0" indent="0" algn="ctr">
              <a:buNone/>
            </a:pPr>
            <a:r>
              <a:rPr lang="en-MY" sz="3150" dirty="0"/>
              <a:t>Instead of charging this life-changing program at a ridiculous price, I am offering it to you at a tiny fraction of the actual cost.</a:t>
            </a:r>
          </a:p>
          <a:p>
            <a:pPr marL="0" indent="0" algn="ctr">
              <a:buNone/>
            </a:pPr>
            <a:endParaRPr lang="en-MY" sz="3150" dirty="0"/>
          </a:p>
        </p:txBody>
      </p:sp>
    </p:spTree>
    <p:extLst>
      <p:ext uri="{BB962C8B-B14F-4D97-AF65-F5344CB8AC3E}">
        <p14:creationId xmlns:p14="http://schemas.microsoft.com/office/powerpoint/2010/main" val="6618443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7234" y="1912207"/>
            <a:ext cx="8067134" cy="2983230"/>
          </a:xfrm>
        </p:spPr>
        <p:txBody>
          <a:bodyPr>
            <a:noAutofit/>
          </a:bodyPr>
          <a:lstStyle/>
          <a:p>
            <a:pPr marL="0" indent="0" algn="ctr">
              <a:buNone/>
            </a:pPr>
            <a:r>
              <a:rPr lang="en-MY" sz="3200" dirty="0"/>
              <a:t>The reason behind this discount is that </a:t>
            </a:r>
            <a:r>
              <a:rPr lang="en-US" sz="3200" dirty="0"/>
              <a:t>I believe that everyone deserves to unlock the power of the 1% principle and achieve their dreams </a:t>
            </a:r>
            <a:r>
              <a:rPr lang="en-MY" sz="3200" dirty="0"/>
              <a:t>-</a:t>
            </a:r>
            <a:r>
              <a:rPr lang="en-MY" sz="3200" b="1" dirty="0"/>
              <a:t>TODAY!</a:t>
            </a:r>
            <a:endParaRPr lang="en-MY" sz="3200" dirty="0"/>
          </a:p>
          <a:p>
            <a:pPr marL="0" indent="0" algn="ctr">
              <a:buNone/>
            </a:pPr>
            <a:endParaRPr lang="en-MY" sz="3100" dirty="0"/>
          </a:p>
        </p:txBody>
      </p:sp>
    </p:spTree>
    <p:extLst>
      <p:ext uri="{BB962C8B-B14F-4D97-AF65-F5344CB8AC3E}">
        <p14:creationId xmlns:p14="http://schemas.microsoft.com/office/powerpoint/2010/main" val="18908186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489" y="1519607"/>
            <a:ext cx="7886700" cy="2983230"/>
          </a:xfrm>
        </p:spPr>
        <p:txBody>
          <a:bodyPr>
            <a:noAutofit/>
          </a:bodyPr>
          <a:lstStyle/>
          <a:p>
            <a:pPr marL="0" indent="0" algn="ctr">
              <a:buNone/>
            </a:pPr>
            <a:r>
              <a:rPr lang="en-MY" sz="3300" dirty="0"/>
              <a:t>If you’ve watched up to this point</a:t>
            </a:r>
            <a:r>
              <a:rPr lang="en-MY" sz="3300" dirty="0" smtClean="0"/>
              <a:t>…</a:t>
            </a:r>
          </a:p>
          <a:p>
            <a:pPr marL="0" indent="0" algn="ctr">
              <a:buNone/>
            </a:pPr>
            <a:endParaRPr lang="en-MY" sz="3300" dirty="0"/>
          </a:p>
          <a:p>
            <a:pPr marL="0" indent="0" algn="ctr">
              <a:buNone/>
            </a:pPr>
            <a:r>
              <a:rPr lang="en-MY" sz="3300" dirty="0"/>
              <a:t>I know that you’re </a:t>
            </a:r>
            <a:r>
              <a:rPr lang="en-US" sz="3300" dirty="0"/>
              <a:t>serious about achieving extraordinary results and transforming your life!</a:t>
            </a:r>
            <a:r>
              <a:rPr lang="en-MY" sz="3300" dirty="0"/>
              <a:t>	</a:t>
            </a:r>
          </a:p>
        </p:txBody>
      </p:sp>
    </p:spTree>
    <p:extLst>
      <p:ext uri="{BB962C8B-B14F-4D97-AF65-F5344CB8AC3E}">
        <p14:creationId xmlns:p14="http://schemas.microsoft.com/office/powerpoint/2010/main" val="3126415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9437" y="1395394"/>
            <a:ext cx="8107383" cy="2130954"/>
          </a:xfrm>
        </p:spPr>
        <p:txBody>
          <a:bodyPr>
            <a:noAutofit/>
          </a:bodyPr>
          <a:lstStyle/>
          <a:p>
            <a:pPr marL="0" indent="0" algn="ctr">
              <a:buNone/>
            </a:pPr>
            <a:r>
              <a:rPr lang="en-MY" sz="3300" dirty="0"/>
              <a:t>Most individuals dream of overnight success and massive transformations. </a:t>
            </a:r>
            <a:endParaRPr lang="en-MY" sz="3300" dirty="0" smtClean="0"/>
          </a:p>
          <a:p>
            <a:pPr marL="0" indent="0" algn="ctr">
              <a:buNone/>
            </a:pPr>
            <a:endParaRPr lang="en-MY" sz="3300" dirty="0"/>
          </a:p>
          <a:p>
            <a:pPr marL="0" indent="0" algn="ctr">
              <a:buNone/>
            </a:pPr>
            <a:r>
              <a:rPr lang="en-MY" sz="3300" dirty="0"/>
              <a:t>But the truth is, real success comes from persistent, incremental improvements. </a:t>
            </a:r>
          </a:p>
          <a:p>
            <a:pPr marL="0" indent="0" algn="ctr">
              <a:buNone/>
            </a:pPr>
            <a:endParaRPr lang="en-MY" sz="3300" dirty="0"/>
          </a:p>
        </p:txBody>
      </p:sp>
    </p:spTree>
    <p:extLst>
      <p:ext uri="{BB962C8B-B14F-4D97-AF65-F5344CB8AC3E}">
        <p14:creationId xmlns:p14="http://schemas.microsoft.com/office/powerpoint/2010/main" val="51465735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61640" y="2212960"/>
            <a:ext cx="7612054" cy="2983230"/>
          </a:xfrm>
        </p:spPr>
        <p:txBody>
          <a:bodyPr>
            <a:noAutofit/>
          </a:bodyPr>
          <a:lstStyle/>
          <a:p>
            <a:pPr marL="0" indent="0" algn="ctr">
              <a:buNone/>
            </a:pPr>
            <a:r>
              <a:rPr lang="en-MY" sz="3400" dirty="0"/>
              <a:t>You’re just a </a:t>
            </a:r>
            <a:r>
              <a:rPr lang="en-US" sz="3400" dirty="0"/>
              <a:t>step away from unlocking your full potential.</a:t>
            </a:r>
            <a:endParaRPr lang="en-MY" sz="3400" dirty="0"/>
          </a:p>
        </p:txBody>
      </p:sp>
    </p:spTree>
    <p:extLst>
      <p:ext uri="{BB962C8B-B14F-4D97-AF65-F5344CB8AC3E}">
        <p14:creationId xmlns:p14="http://schemas.microsoft.com/office/powerpoint/2010/main" val="146818187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6490" y="1901625"/>
            <a:ext cx="7886700" cy="2666762"/>
          </a:xfrm>
        </p:spPr>
        <p:txBody>
          <a:bodyPr>
            <a:normAutofit/>
          </a:bodyPr>
          <a:lstStyle/>
          <a:p>
            <a:pPr marL="0" indent="0" algn="ctr">
              <a:buNone/>
            </a:pPr>
            <a:r>
              <a:rPr lang="en-MY" sz="3225" dirty="0"/>
              <a:t>All you have to do is implement the secrets revealed in this blueprint for the next                      30 days...</a:t>
            </a:r>
          </a:p>
        </p:txBody>
      </p:sp>
    </p:spTree>
    <p:extLst>
      <p:ext uri="{BB962C8B-B14F-4D97-AF65-F5344CB8AC3E}">
        <p14:creationId xmlns:p14="http://schemas.microsoft.com/office/powerpoint/2010/main" val="273295188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8956" y="1907290"/>
            <a:ext cx="7886700" cy="2563892"/>
          </a:xfrm>
        </p:spPr>
        <p:txBody>
          <a:bodyPr>
            <a:normAutofit/>
          </a:bodyPr>
          <a:lstStyle/>
          <a:p>
            <a:pPr marL="0" indent="0" algn="ctr">
              <a:buNone/>
            </a:pPr>
            <a:r>
              <a:rPr lang="en-MY" sz="3150" dirty="0"/>
              <a:t>… and if you don’t see any improvement in your life, simply return your order within 30 days, and I will give you...</a:t>
            </a:r>
          </a:p>
        </p:txBody>
      </p:sp>
    </p:spTree>
    <p:extLst>
      <p:ext uri="{BB962C8B-B14F-4D97-AF65-F5344CB8AC3E}">
        <p14:creationId xmlns:p14="http://schemas.microsoft.com/office/powerpoint/2010/main" val="325986014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9774" y="1399127"/>
            <a:ext cx="3839812" cy="2563892"/>
          </a:xfrm>
        </p:spPr>
        <p:txBody>
          <a:bodyPr>
            <a:normAutofit/>
          </a:bodyPr>
          <a:lstStyle/>
          <a:p>
            <a:pPr marL="0" indent="0" algn="ctr">
              <a:buNone/>
            </a:pPr>
            <a:r>
              <a:rPr lang="en-MY" sz="3300" dirty="0"/>
              <a:t>100% Money-Back Guarantee. </a:t>
            </a:r>
          </a:p>
          <a:p>
            <a:pPr marL="0" indent="0" algn="ctr">
              <a:buNone/>
            </a:pPr>
            <a:endParaRPr lang="en-MY" sz="3300" dirty="0"/>
          </a:p>
          <a:p>
            <a:pPr marL="0" indent="0" algn="ctr">
              <a:buNone/>
            </a:pPr>
            <a:r>
              <a:rPr lang="en-MY" sz="3300" dirty="0"/>
              <a:t>No Questions Asked!</a:t>
            </a:r>
          </a:p>
        </p:txBody>
      </p:sp>
      <p:pic>
        <p:nvPicPr>
          <p:cNvPr id="7170" name="Picture 2" descr="Vast Data Adds Zero Data Loss Guarantee for Storage – Channel Futures"/>
          <p:cNvPicPr>
            <a:picLocks noChangeAspect="1" noChangeArrowheads="1"/>
          </p:cNvPicPr>
          <p:nvPr/>
        </p:nvPicPr>
        <p:blipFill rotWithShape="1">
          <a:blip r:embed="rId2">
            <a:extLst>
              <a:ext uri="{28A0092B-C50C-407E-A947-70E740481C1C}">
                <a14:useLocalDpi xmlns:a14="http://schemas.microsoft.com/office/drawing/2010/main" val="0"/>
              </a:ext>
            </a:extLst>
          </a:blip>
          <a:srcRect l="17167" t="-250" r="18670"/>
          <a:stretch/>
        </p:blipFill>
        <p:spPr bwMode="auto">
          <a:xfrm>
            <a:off x="5285935" y="1219763"/>
            <a:ext cx="3202676" cy="24648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00515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34703" y="2207677"/>
            <a:ext cx="7886700" cy="1540229"/>
          </a:xfrm>
        </p:spPr>
        <p:txBody>
          <a:bodyPr>
            <a:noAutofit/>
          </a:bodyPr>
          <a:lstStyle/>
          <a:p>
            <a:pPr marL="0" indent="0" algn="ctr">
              <a:buNone/>
            </a:pPr>
            <a:r>
              <a:rPr lang="en-US" sz="3300" dirty="0"/>
              <a:t>If you get </a:t>
            </a:r>
            <a:r>
              <a:rPr lang="en-US" sz="3300" dirty="0" err="1"/>
              <a:t>get</a:t>
            </a:r>
            <a:r>
              <a:rPr lang="en-US" sz="3300" dirty="0"/>
              <a:t> </a:t>
            </a:r>
            <a:r>
              <a:rPr lang="en-US" sz="3300" b="1" dirty="0"/>
              <a:t>The 1% Principle </a:t>
            </a:r>
            <a:r>
              <a:rPr lang="en-US" sz="3300" dirty="0" smtClean="0"/>
              <a:t>right </a:t>
            </a:r>
            <a:r>
              <a:rPr lang="en-US" sz="3300" dirty="0"/>
              <a:t>now, you will get these bonuses:</a:t>
            </a:r>
            <a:endParaRPr lang="en-MY" sz="3300" dirty="0"/>
          </a:p>
        </p:txBody>
      </p:sp>
    </p:spTree>
    <p:extLst>
      <p:ext uri="{BB962C8B-B14F-4D97-AF65-F5344CB8AC3E}">
        <p14:creationId xmlns:p14="http://schemas.microsoft.com/office/powerpoint/2010/main" val="332609187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46116" y="1806213"/>
            <a:ext cx="7886700" cy="4348341"/>
          </a:xfrm>
        </p:spPr>
        <p:txBody>
          <a:bodyPr>
            <a:normAutofit/>
          </a:bodyPr>
          <a:lstStyle/>
          <a:p>
            <a:r>
              <a:rPr lang="en-US" sz="2700" dirty="0"/>
              <a:t>This checklist contains a step-by-step action plan to ensure you get the full benefits of</a:t>
            </a:r>
            <a:r>
              <a:rPr lang="en-MY" sz="2700" b="1" dirty="0"/>
              <a:t> </a:t>
            </a:r>
            <a:r>
              <a:rPr lang="en-US" sz="2700" b="1" dirty="0"/>
              <a:t>The 1% Principle</a:t>
            </a:r>
            <a:r>
              <a:rPr lang="en-US" sz="2700" b="1" dirty="0" smtClean="0"/>
              <a:t>.</a:t>
            </a:r>
          </a:p>
          <a:p>
            <a:endParaRPr lang="en-MY" sz="2700" b="1" dirty="0"/>
          </a:p>
          <a:p>
            <a:r>
              <a:rPr lang="en-US" sz="2700" dirty="0"/>
              <a:t>By simply breaking one huge topic into easily digestible chunks, you get absolute clarity inclusive of easy-to-follow action steps!</a:t>
            </a:r>
            <a:endParaRPr lang="en-MY" sz="2700" dirty="0"/>
          </a:p>
          <a:p>
            <a:pPr marL="0" indent="0">
              <a:buNone/>
            </a:pPr>
            <a:endParaRPr lang="en-MY" sz="2700" dirty="0"/>
          </a:p>
          <a:p>
            <a:pPr marL="0" indent="0">
              <a:buNone/>
            </a:pPr>
            <a:endParaRPr lang="en-MY" sz="2700" dirty="0"/>
          </a:p>
          <a:p>
            <a:pPr marL="0" indent="0">
              <a:buNone/>
            </a:pPr>
            <a:endParaRPr lang="en-MY" sz="2700" dirty="0"/>
          </a:p>
        </p:txBody>
      </p:sp>
      <p:sp>
        <p:nvSpPr>
          <p:cNvPr id="4" name="Content Placeholder 2"/>
          <p:cNvSpPr txBox="1">
            <a:spLocks/>
          </p:cNvSpPr>
          <p:nvPr/>
        </p:nvSpPr>
        <p:spPr>
          <a:xfrm>
            <a:off x="546116" y="826450"/>
            <a:ext cx="7886700" cy="710123"/>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MY" sz="3900" b="1" dirty="0">
                <a:solidFill>
                  <a:srgbClr val="4C837A"/>
                </a:solidFill>
              </a:rPr>
              <a:t>Bonus #1 - Complete Checklist</a:t>
            </a:r>
          </a:p>
        </p:txBody>
      </p:sp>
    </p:spTree>
    <p:extLst>
      <p:ext uri="{BB962C8B-B14F-4D97-AF65-F5344CB8AC3E}">
        <p14:creationId xmlns:p14="http://schemas.microsoft.com/office/powerpoint/2010/main" val="14092924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90442" y="758537"/>
            <a:ext cx="7886700" cy="710123"/>
          </a:xfrm>
        </p:spPr>
        <p:txBody>
          <a:bodyPr>
            <a:normAutofit fontScale="92500"/>
          </a:bodyPr>
          <a:lstStyle/>
          <a:p>
            <a:pPr marL="0" indent="0">
              <a:buNone/>
            </a:pPr>
            <a:r>
              <a:rPr lang="en-MY" sz="3900" b="1" dirty="0">
                <a:solidFill>
                  <a:srgbClr val="4C837A"/>
                </a:solidFill>
              </a:rPr>
              <a:t>Bonus #2 - Comprehensive Mind Map</a:t>
            </a:r>
          </a:p>
          <a:p>
            <a:pPr marL="0" indent="0">
              <a:buNone/>
            </a:pPr>
            <a:endParaRPr lang="en-MY" sz="3900" b="1" dirty="0">
              <a:solidFill>
                <a:srgbClr val="4C837A"/>
              </a:solidFill>
            </a:endParaRPr>
          </a:p>
          <a:p>
            <a:pPr marL="0" indent="0">
              <a:buNone/>
            </a:pPr>
            <a:endParaRPr lang="en-MY" sz="3600" dirty="0">
              <a:solidFill>
                <a:srgbClr val="4C837A"/>
              </a:solidFill>
            </a:endParaRPr>
          </a:p>
        </p:txBody>
      </p:sp>
      <p:sp>
        <p:nvSpPr>
          <p:cNvPr id="4" name="TextBox 3"/>
          <p:cNvSpPr txBox="1"/>
          <p:nvPr/>
        </p:nvSpPr>
        <p:spPr>
          <a:xfrm>
            <a:off x="330876" y="1634831"/>
            <a:ext cx="8607536" cy="3108543"/>
          </a:xfrm>
          <a:prstGeom prst="rect">
            <a:avLst/>
          </a:prstGeom>
          <a:noFill/>
        </p:spPr>
        <p:txBody>
          <a:bodyPr wrap="square" rtlCol="0">
            <a:spAutoFit/>
          </a:bodyPr>
          <a:lstStyle/>
          <a:p>
            <a:pPr marL="457200" indent="-457200">
              <a:buFont typeface="Arial" panose="020B0604020202020204" pitchFamily="34" charset="0"/>
              <a:buChar char="•"/>
            </a:pPr>
            <a:r>
              <a:rPr lang="en-US" sz="2700" dirty="0"/>
              <a:t>This mind map is perfect for 'visual' learners. It outlines everything you are going to discover throughout the entire course.</a:t>
            </a:r>
            <a:endParaRPr lang="en-MY" sz="2700" dirty="0"/>
          </a:p>
          <a:p>
            <a:endParaRPr lang="en-MY" sz="2700" dirty="0"/>
          </a:p>
          <a:p>
            <a:pPr marL="457200" indent="-457200">
              <a:buFont typeface="Arial" panose="020B0604020202020204" pitchFamily="34" charset="0"/>
              <a:buChar char="•"/>
            </a:pPr>
            <a:r>
              <a:rPr lang="en-US" sz="2700" dirty="0"/>
              <a:t>With just a glance, you will have a clear picture of what to expect and absorb so much more than reading through </a:t>
            </a:r>
            <a:r>
              <a:rPr lang="en-MY" sz="2700" dirty="0"/>
              <a:t>The 1% Principle </a:t>
            </a:r>
            <a:r>
              <a:rPr lang="en-US" sz="2700" dirty="0"/>
              <a:t>by pages!</a:t>
            </a:r>
            <a:endParaRPr lang="en-MY" sz="2700" dirty="0"/>
          </a:p>
        </p:txBody>
      </p:sp>
    </p:spTree>
    <p:extLst>
      <p:ext uri="{BB962C8B-B14F-4D97-AF65-F5344CB8AC3E}">
        <p14:creationId xmlns:p14="http://schemas.microsoft.com/office/powerpoint/2010/main" val="19670866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268507" y="2365563"/>
            <a:ext cx="7351059" cy="1466849"/>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MY" sz="3600" dirty="0">
                <a:latin typeface="+mn-lt"/>
              </a:rPr>
              <a:t>You get </a:t>
            </a:r>
            <a:r>
              <a:rPr lang="en-MY" sz="3600" b="1" i="1" dirty="0">
                <a:latin typeface="+mn-lt"/>
              </a:rPr>
              <a:t>All The Bonuses </a:t>
            </a:r>
            <a:r>
              <a:rPr lang="en-MY" sz="3600" dirty="0">
                <a:latin typeface="+mn-lt"/>
              </a:rPr>
              <a:t>absolutely </a:t>
            </a:r>
            <a:r>
              <a:rPr lang="en-MY" sz="3600" b="1" dirty="0">
                <a:latin typeface="+mn-lt"/>
              </a:rPr>
              <a:t>FREE</a:t>
            </a:r>
            <a:r>
              <a:rPr lang="en-MY" sz="3600" dirty="0">
                <a:latin typeface="+mn-lt"/>
              </a:rPr>
              <a:t> only if you Act Today!</a:t>
            </a:r>
          </a:p>
          <a:p>
            <a:r>
              <a:rPr lang="en-MY" sz="3600" dirty="0">
                <a:latin typeface="+mn-lt"/>
              </a:rPr>
              <a:t> </a:t>
            </a:r>
          </a:p>
          <a:p>
            <a:endParaRPr lang="en-MY" sz="3600" dirty="0">
              <a:latin typeface="+mn-lt"/>
            </a:endParaRPr>
          </a:p>
        </p:txBody>
      </p:sp>
      <p:sp>
        <p:nvSpPr>
          <p:cNvPr id="2" name="Rectangle 1">
            <a:extLst>
              <a:ext uri="{FF2B5EF4-FFF2-40B4-BE49-F238E27FC236}">
                <a16:creationId xmlns:a16="http://schemas.microsoft.com/office/drawing/2014/main" xmlns="" id="{0F55014B-FB61-478D-9FEF-3B4A2192EB69}"/>
              </a:ext>
            </a:extLst>
          </p:cNvPr>
          <p:cNvSpPr/>
          <p:nvPr/>
        </p:nvSpPr>
        <p:spPr>
          <a:xfrm>
            <a:off x="0" y="0"/>
            <a:ext cx="838200" cy="51435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800"/>
          </a:p>
        </p:txBody>
      </p:sp>
    </p:spTree>
    <p:extLst>
      <p:ext uri="{BB962C8B-B14F-4D97-AF65-F5344CB8AC3E}">
        <p14:creationId xmlns:p14="http://schemas.microsoft.com/office/powerpoint/2010/main" val="263246702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71129" y="1557493"/>
            <a:ext cx="7601741" cy="2784873"/>
          </a:xfrm>
        </p:spPr>
        <p:txBody>
          <a:bodyPr>
            <a:noAutofit/>
          </a:bodyPr>
          <a:lstStyle/>
          <a:p>
            <a:pPr marL="0" indent="0" algn="ctr">
              <a:buNone/>
            </a:pPr>
            <a:r>
              <a:rPr lang="en-US" sz="3200" dirty="0"/>
              <a:t>Now that you know how </a:t>
            </a:r>
            <a:r>
              <a:rPr lang="en-MY" sz="3200" b="1" dirty="0"/>
              <a:t>The 1% Principle </a:t>
            </a:r>
            <a:r>
              <a:rPr lang="en-US" sz="3200" dirty="0"/>
              <a:t>can change your life's trajectory, you need to decide.</a:t>
            </a:r>
            <a:endParaRPr lang="en-MY" sz="3200" dirty="0"/>
          </a:p>
          <a:p>
            <a:pPr marL="0" indent="0" algn="ctr">
              <a:buNone/>
            </a:pPr>
            <a:r>
              <a:rPr lang="en-US" sz="3200" dirty="0"/>
              <a:t> </a:t>
            </a:r>
            <a:endParaRPr lang="en-MY" sz="3200" dirty="0"/>
          </a:p>
          <a:p>
            <a:pPr marL="0" indent="0" algn="ctr">
              <a:buNone/>
            </a:pPr>
            <a:r>
              <a:rPr lang="en-US" sz="3200" dirty="0"/>
              <a:t>You can either do nothing and continue struggling with mediocrity…</a:t>
            </a:r>
            <a:endParaRPr lang="en-MY" sz="3200" dirty="0"/>
          </a:p>
          <a:p>
            <a:pPr marL="0" indent="0" algn="ctr">
              <a:buNone/>
            </a:pPr>
            <a:endParaRPr lang="en-MY" sz="3100" dirty="0"/>
          </a:p>
        </p:txBody>
      </p:sp>
      <p:sp>
        <p:nvSpPr>
          <p:cNvPr id="4" name="Rectangle 3">
            <a:extLst>
              <a:ext uri="{FF2B5EF4-FFF2-40B4-BE49-F238E27FC236}">
                <a16:creationId xmlns:a16="http://schemas.microsoft.com/office/drawing/2014/main" xmlns="" id="{FB299A80-13D8-4C9B-BA54-E0CD8EE13A5E}"/>
              </a:ext>
            </a:extLst>
          </p:cNvPr>
          <p:cNvSpPr/>
          <p:nvPr/>
        </p:nvSpPr>
        <p:spPr>
          <a:xfrm>
            <a:off x="0" y="0"/>
            <a:ext cx="9144000" cy="895350"/>
          </a:xfrm>
          <a:prstGeom prst="rect">
            <a:avLst/>
          </a:prstGeom>
          <a:solidFill>
            <a:schemeClr val="tx1"/>
          </a:solidFill>
          <a:ln>
            <a:solidFill>
              <a:srgbClr val="4C83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sz="1800"/>
          </a:p>
        </p:txBody>
      </p:sp>
    </p:spTree>
    <p:extLst>
      <p:ext uri="{BB962C8B-B14F-4D97-AF65-F5344CB8AC3E}">
        <p14:creationId xmlns:p14="http://schemas.microsoft.com/office/powerpoint/2010/main" val="69887749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40348" y="1982713"/>
            <a:ext cx="7886700" cy="2670879"/>
          </a:xfrm>
        </p:spPr>
        <p:txBody>
          <a:bodyPr>
            <a:noAutofit/>
          </a:bodyPr>
          <a:lstStyle/>
          <a:p>
            <a:pPr marL="0" indent="0" algn="ctr">
              <a:buNone/>
            </a:pPr>
            <a:r>
              <a:rPr lang="en-US" sz="3300" dirty="0">
                <a:solidFill>
                  <a:schemeClr val="bg1"/>
                </a:solidFill>
              </a:rPr>
              <a:t>Or you can take the step that’ll change your life </a:t>
            </a:r>
            <a:r>
              <a:rPr lang="en-US" sz="3300" b="1" i="1" dirty="0">
                <a:solidFill>
                  <a:schemeClr val="bg1"/>
                </a:solidFill>
              </a:rPr>
              <a:t>INSTANTLY</a:t>
            </a:r>
            <a:r>
              <a:rPr lang="en-US" sz="3300" dirty="0">
                <a:solidFill>
                  <a:schemeClr val="bg1"/>
                </a:solidFill>
              </a:rPr>
              <a:t> by taking advantage of our offer!  </a:t>
            </a:r>
            <a:endParaRPr lang="en-MY" sz="3300" dirty="0">
              <a:solidFill>
                <a:schemeClr val="bg1"/>
              </a:solidFill>
            </a:endParaRPr>
          </a:p>
        </p:txBody>
      </p:sp>
    </p:spTree>
    <p:extLst>
      <p:ext uri="{BB962C8B-B14F-4D97-AF65-F5344CB8AC3E}">
        <p14:creationId xmlns:p14="http://schemas.microsoft.com/office/powerpoint/2010/main" val="2546227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18620" y="1530970"/>
            <a:ext cx="4032543" cy="1630565"/>
          </a:xfrm>
        </p:spPr>
        <p:txBody>
          <a:bodyPr>
            <a:noAutofit/>
          </a:bodyPr>
          <a:lstStyle/>
          <a:p>
            <a:pPr marL="0" indent="0" algn="ctr">
              <a:buNone/>
            </a:pPr>
            <a:r>
              <a:rPr lang="en-MY" sz="3300" dirty="0"/>
              <a:t>By focusing on getting just 1% better every day, you can achieve extraordinary results over time. </a:t>
            </a:r>
          </a:p>
          <a:p>
            <a:pPr marL="0" indent="0" algn="ctr">
              <a:buNone/>
            </a:pPr>
            <a:endParaRPr lang="en-MY" sz="3300" dirty="0">
              <a:solidFill>
                <a:schemeClr val="bg1"/>
              </a:solidFill>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8459" t="704" r="46011"/>
          <a:stretch/>
        </p:blipFill>
        <p:spPr>
          <a:xfrm>
            <a:off x="5631256" y="0"/>
            <a:ext cx="3512744" cy="5107285"/>
          </a:xfrm>
          <a:prstGeom prst="rect">
            <a:avLst/>
          </a:prstGeom>
        </p:spPr>
      </p:pic>
    </p:spTree>
    <p:extLst>
      <p:ext uri="{BB962C8B-B14F-4D97-AF65-F5344CB8AC3E}">
        <p14:creationId xmlns:p14="http://schemas.microsoft.com/office/powerpoint/2010/main" val="226881582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63092" y="1247466"/>
            <a:ext cx="7886700" cy="2670879"/>
          </a:xfrm>
        </p:spPr>
        <p:txBody>
          <a:bodyPr>
            <a:noAutofit/>
          </a:bodyPr>
          <a:lstStyle/>
          <a:p>
            <a:pPr marL="0" indent="0" algn="ctr">
              <a:buNone/>
            </a:pPr>
            <a:r>
              <a:rPr lang="en-US" sz="3200" dirty="0"/>
              <a:t>You can’t afford to miss it</a:t>
            </a:r>
            <a:r>
              <a:rPr lang="en-US" sz="3200" dirty="0" smtClean="0"/>
              <a:t>!</a:t>
            </a:r>
          </a:p>
          <a:p>
            <a:pPr marL="0" indent="0" algn="ctr">
              <a:buNone/>
            </a:pPr>
            <a:r>
              <a:rPr lang="en-US" sz="3200" dirty="0"/>
              <a:t> </a:t>
            </a:r>
            <a:r>
              <a:rPr lang="en-US" sz="3200" dirty="0"/>
              <a:t> </a:t>
            </a:r>
            <a:endParaRPr lang="en-MY" sz="3200" dirty="0"/>
          </a:p>
          <a:p>
            <a:pPr marL="0" indent="0" algn="ctr">
              <a:buNone/>
            </a:pPr>
            <a:r>
              <a:rPr lang="en-US" sz="3200" dirty="0"/>
              <a:t>As I’ve shown you, The 1% Principle will equip you with the tools, strategies, and mindset you need to achieve extraordinary results through small, consistent changes, </a:t>
            </a:r>
            <a:r>
              <a:rPr lang="en-US" sz="3200" b="1" dirty="0"/>
              <a:t>FAST</a:t>
            </a:r>
            <a:r>
              <a:rPr lang="en-US" sz="3200" dirty="0"/>
              <a:t>. </a:t>
            </a:r>
            <a:endParaRPr lang="en-MY" sz="3200" dirty="0"/>
          </a:p>
        </p:txBody>
      </p:sp>
    </p:spTree>
    <p:extLst>
      <p:ext uri="{BB962C8B-B14F-4D97-AF65-F5344CB8AC3E}">
        <p14:creationId xmlns:p14="http://schemas.microsoft.com/office/powerpoint/2010/main" val="116829737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11469" y="1503084"/>
            <a:ext cx="8158919" cy="2670879"/>
          </a:xfrm>
        </p:spPr>
        <p:txBody>
          <a:bodyPr>
            <a:noAutofit/>
          </a:bodyPr>
          <a:lstStyle/>
          <a:p>
            <a:pPr marL="0" indent="0" algn="ctr">
              <a:buNone/>
            </a:pPr>
            <a:r>
              <a:rPr lang="en-US" sz="3200" dirty="0"/>
              <a:t> </a:t>
            </a:r>
            <a:endParaRPr lang="en-MY" sz="3200" dirty="0"/>
          </a:p>
          <a:p>
            <a:pPr marL="0" indent="0" algn="ctr">
              <a:buNone/>
            </a:pPr>
            <a:r>
              <a:rPr lang="en-US" sz="3200" dirty="0"/>
              <a:t>Plus, if by 30 days you don’t like what you get from </a:t>
            </a:r>
            <a:r>
              <a:rPr lang="en-US" sz="3200" b="1" dirty="0"/>
              <a:t>The 1% Principle</a:t>
            </a:r>
            <a:r>
              <a:rPr lang="en-US" sz="3200" dirty="0"/>
              <a:t>, send me an email, and I’ll return 100% of your money back.</a:t>
            </a:r>
            <a:endParaRPr lang="en-MY" sz="3200" dirty="0"/>
          </a:p>
        </p:txBody>
      </p:sp>
    </p:spTree>
    <p:extLst>
      <p:ext uri="{BB962C8B-B14F-4D97-AF65-F5344CB8AC3E}">
        <p14:creationId xmlns:p14="http://schemas.microsoft.com/office/powerpoint/2010/main" val="406040337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8787" y="2035807"/>
            <a:ext cx="7886700" cy="2670879"/>
          </a:xfrm>
        </p:spPr>
        <p:txBody>
          <a:bodyPr>
            <a:noAutofit/>
          </a:bodyPr>
          <a:lstStyle/>
          <a:p>
            <a:pPr marL="0" indent="0" algn="ctr">
              <a:buNone/>
            </a:pPr>
            <a:r>
              <a:rPr lang="en-US" sz="3300" dirty="0"/>
              <a:t>You have everything to gain and nothing to lose by taking this offer.</a:t>
            </a:r>
            <a:endParaRPr lang="en-MY" sz="3150" dirty="0"/>
          </a:p>
        </p:txBody>
      </p:sp>
    </p:spTree>
    <p:extLst>
      <p:ext uri="{BB962C8B-B14F-4D97-AF65-F5344CB8AC3E}">
        <p14:creationId xmlns:p14="http://schemas.microsoft.com/office/powerpoint/2010/main" val="238967502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14992" y="2171700"/>
            <a:ext cx="7886700" cy="1425878"/>
          </a:xfrm>
        </p:spPr>
        <p:txBody>
          <a:bodyPr>
            <a:noAutofit/>
          </a:bodyPr>
          <a:lstStyle/>
          <a:p>
            <a:pPr marL="0" indent="0" algn="ctr">
              <a:buNone/>
            </a:pPr>
            <a:r>
              <a:rPr lang="en-MY" sz="4500" dirty="0"/>
              <a:t>So Why Wait?</a:t>
            </a:r>
          </a:p>
          <a:p>
            <a:pPr marL="0" indent="0" algn="ctr">
              <a:buNone/>
            </a:pPr>
            <a:endParaRPr lang="en-MY" sz="4500" dirty="0"/>
          </a:p>
        </p:txBody>
      </p:sp>
    </p:spTree>
    <p:extLst>
      <p:ext uri="{BB962C8B-B14F-4D97-AF65-F5344CB8AC3E}">
        <p14:creationId xmlns:p14="http://schemas.microsoft.com/office/powerpoint/2010/main" val="287747768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38300" y="-85723"/>
            <a:ext cx="5867400" cy="3067049"/>
          </a:xfrm>
        </p:spPr>
        <p:txBody>
          <a:bodyPr>
            <a:noAutofit/>
          </a:bodyPr>
          <a:lstStyle/>
          <a:p>
            <a:r>
              <a:rPr lang="en-MY" sz="3300" dirty="0">
                <a:latin typeface="+mn-lt"/>
              </a:rPr>
              <a:t>Click on the button below RIGHT NOW before the price goes up.</a:t>
            </a:r>
          </a:p>
        </p:txBody>
      </p:sp>
      <p:sp>
        <p:nvSpPr>
          <p:cNvPr id="3" name="Rectangle 2"/>
          <p:cNvSpPr/>
          <p:nvPr/>
        </p:nvSpPr>
        <p:spPr>
          <a:xfrm>
            <a:off x="0" y="4857750"/>
            <a:ext cx="9144000" cy="28575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Rectangle 3"/>
          <p:cNvSpPr/>
          <p:nvPr/>
        </p:nvSpPr>
        <p:spPr>
          <a:xfrm>
            <a:off x="1066800" y="742950"/>
            <a:ext cx="7010400" cy="3429000"/>
          </a:xfrm>
          <a:prstGeom prst="rect">
            <a:avLst/>
          </a:prstGeom>
          <a:noFill/>
          <a:ln w="254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91893825"/>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61178" y="2194642"/>
            <a:ext cx="7926050" cy="1630565"/>
          </a:xfrm>
        </p:spPr>
        <p:txBody>
          <a:bodyPr>
            <a:noAutofit/>
          </a:bodyPr>
          <a:lstStyle/>
          <a:p>
            <a:pPr marL="0" indent="0" algn="ctr">
              <a:buNone/>
            </a:pPr>
            <a:r>
              <a:rPr lang="en-MY" sz="3400" dirty="0"/>
              <a:t>But how do you harness this principle to transform your life?</a:t>
            </a:r>
          </a:p>
        </p:txBody>
      </p:sp>
    </p:spTree>
    <p:extLst>
      <p:ext uri="{BB962C8B-B14F-4D97-AF65-F5344CB8AC3E}">
        <p14:creationId xmlns:p14="http://schemas.microsoft.com/office/powerpoint/2010/main" val="29017520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05010" y="1438048"/>
            <a:ext cx="8006654" cy="1630565"/>
          </a:xfrm>
        </p:spPr>
        <p:txBody>
          <a:bodyPr>
            <a:noAutofit/>
          </a:bodyPr>
          <a:lstStyle/>
          <a:p>
            <a:pPr marL="0" indent="0" algn="ctr">
              <a:buNone/>
            </a:pPr>
            <a:r>
              <a:rPr lang="en-MY" sz="3200" dirty="0"/>
              <a:t>Many motivational speakers emphasize the importance of big goals and grand actions. </a:t>
            </a:r>
            <a:endParaRPr lang="en-MY" sz="3200" dirty="0" smtClean="0"/>
          </a:p>
          <a:p>
            <a:pPr marL="0" indent="0" algn="ctr">
              <a:buNone/>
            </a:pPr>
            <a:endParaRPr lang="en-MY" sz="3200" dirty="0"/>
          </a:p>
          <a:p>
            <a:pPr marL="0" indent="0" algn="ctr">
              <a:buNone/>
            </a:pPr>
            <a:r>
              <a:rPr lang="en-MY" sz="3200" dirty="0"/>
              <a:t>However, they often overlook the power of tiny, consistent improvements. </a:t>
            </a:r>
          </a:p>
          <a:p>
            <a:pPr marL="0" indent="0" algn="ctr">
              <a:buNone/>
            </a:pPr>
            <a:endParaRPr lang="en-MY" sz="3200" dirty="0">
              <a:solidFill>
                <a:schemeClr val="bg1"/>
              </a:solidFill>
            </a:endParaRPr>
          </a:p>
        </p:txBody>
      </p:sp>
    </p:spTree>
    <p:extLst>
      <p:ext uri="{BB962C8B-B14F-4D97-AF65-F5344CB8AC3E}">
        <p14:creationId xmlns:p14="http://schemas.microsoft.com/office/powerpoint/2010/main" val="30853772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93227" y="1916820"/>
            <a:ext cx="8327027" cy="1630565"/>
          </a:xfrm>
        </p:spPr>
        <p:txBody>
          <a:bodyPr>
            <a:noAutofit/>
          </a:bodyPr>
          <a:lstStyle/>
          <a:p>
            <a:pPr marL="0" indent="0" algn="ctr">
              <a:buNone/>
            </a:pPr>
            <a:r>
              <a:rPr lang="en-MY" sz="3400" dirty="0"/>
              <a:t>The 1% principle is about making small changes that compound over time to produce significant results.</a:t>
            </a:r>
          </a:p>
        </p:txBody>
      </p:sp>
    </p:spTree>
    <p:extLst>
      <p:ext uri="{BB962C8B-B14F-4D97-AF65-F5344CB8AC3E}">
        <p14:creationId xmlns:p14="http://schemas.microsoft.com/office/powerpoint/2010/main" val="12904672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0975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63830" y="1823643"/>
            <a:ext cx="8006654" cy="1630565"/>
          </a:xfrm>
        </p:spPr>
        <p:txBody>
          <a:bodyPr>
            <a:noAutofit/>
          </a:bodyPr>
          <a:lstStyle/>
          <a:p>
            <a:pPr marL="0" indent="0" algn="ctr">
              <a:buNone/>
            </a:pPr>
            <a:r>
              <a:rPr lang="en-MY" sz="3300" dirty="0"/>
              <a:t>By applying the 1% principle, you can steadily improve every aspect of your life—from your health and fitness to your career and relationships. </a:t>
            </a:r>
          </a:p>
        </p:txBody>
      </p:sp>
    </p:spTree>
    <p:extLst>
      <p:ext uri="{BB962C8B-B14F-4D97-AF65-F5344CB8AC3E}">
        <p14:creationId xmlns:p14="http://schemas.microsoft.com/office/powerpoint/2010/main" val="11936434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14120</TotalTime>
  <Words>1288</Words>
  <Application>Microsoft Office PowerPoint</Application>
  <PresentationFormat>On-screen Show (16:9)</PresentationFormat>
  <Paragraphs>122</Paragraphs>
  <Slides>54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54</vt:i4>
      </vt:variant>
    </vt:vector>
  </HeadingPairs>
  <TitlesOfParts>
    <vt:vector size="58"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Click on the button below RIGHT NOW before the price goes up.</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Hey there!</dc:title>
  <dc:creator>Cally</dc:creator>
  <cp:lastModifiedBy>Cally</cp:lastModifiedBy>
  <cp:revision>690</cp:revision>
  <dcterms:created xsi:type="dcterms:W3CDTF">2017-05-11T16:06:40Z</dcterms:created>
  <dcterms:modified xsi:type="dcterms:W3CDTF">2024-06-30T03:18:37Z</dcterms:modified>
</cp:coreProperties>
</file>