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26"/>
  </p:notesMasterIdLst>
  <p:sldIdLst>
    <p:sldId id="257" r:id="rId2"/>
    <p:sldId id="555" r:id="rId3"/>
    <p:sldId id="582" r:id="rId4"/>
    <p:sldId id="581" r:id="rId5"/>
    <p:sldId id="583" r:id="rId6"/>
    <p:sldId id="584" r:id="rId7"/>
    <p:sldId id="585" r:id="rId8"/>
    <p:sldId id="586" r:id="rId9"/>
    <p:sldId id="587" r:id="rId10"/>
    <p:sldId id="588" r:id="rId11"/>
    <p:sldId id="589" r:id="rId12"/>
    <p:sldId id="590" r:id="rId13"/>
    <p:sldId id="591" r:id="rId14"/>
    <p:sldId id="592" r:id="rId15"/>
    <p:sldId id="593" r:id="rId16"/>
    <p:sldId id="594" r:id="rId17"/>
    <p:sldId id="595" r:id="rId18"/>
    <p:sldId id="596" r:id="rId19"/>
    <p:sldId id="597" r:id="rId20"/>
    <p:sldId id="598" r:id="rId21"/>
    <p:sldId id="599" r:id="rId22"/>
    <p:sldId id="600" r:id="rId23"/>
    <p:sldId id="601" r:id="rId24"/>
    <p:sldId id="602"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6/30/24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6/30/24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3215729"/>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Conclusion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Also, using the 1% improvements aggregate over time to deliver more remarkable results than you have ever experienced.</a:t>
            </a:r>
            <a:endParaRPr lang="en-ID" dirty="0"/>
          </a:p>
        </p:txBody>
      </p:sp>
    </p:spTree>
    <p:extLst>
      <p:ext uri="{BB962C8B-B14F-4D97-AF65-F5344CB8AC3E}">
        <p14:creationId xmlns:p14="http://schemas.microsoft.com/office/powerpoint/2010/main" val="416434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5040560" cy="2736304"/>
          </a:xfrm>
        </p:spPr>
        <p:txBody>
          <a:bodyPr anchor="ctr">
            <a:normAutofit/>
          </a:bodyPr>
          <a:lstStyle/>
          <a:p>
            <a:pPr algn="ctr"/>
            <a:r>
              <a:rPr lang="en-MY" dirty="0"/>
              <a:t>So this video course is an invitation to embrace this simple yet transformative strategy — seeking that daily 1% improvement.</a:t>
            </a:r>
            <a:endParaRPr lang="en-ID" dirty="0"/>
          </a:p>
        </p:txBody>
      </p:sp>
    </p:spTree>
    <p:extLst>
      <p:ext uri="{BB962C8B-B14F-4D97-AF65-F5344CB8AC3E}">
        <p14:creationId xmlns:p14="http://schemas.microsoft.com/office/powerpoint/2010/main" val="281852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1152128"/>
          </a:xfrm>
        </p:spPr>
        <p:txBody>
          <a:bodyPr anchor="ctr">
            <a:normAutofit/>
          </a:bodyPr>
          <a:lstStyle/>
          <a:p>
            <a:pPr algn="ctr"/>
            <a:r>
              <a:rPr lang="en-MY" dirty="0"/>
              <a:t>This journey towards your version of success does not have to be rushed.</a:t>
            </a:r>
            <a:endParaRPr lang="en-ID" dirty="0"/>
          </a:p>
        </p:txBody>
      </p:sp>
      <p:pic>
        <p:nvPicPr>
          <p:cNvPr id="2050" name="Picture 2" descr="Difficult Journey Images – Browse 19,399 Stock Photos, Vectors, and Video |  Adobe Stock">
            <a:extLst>
              <a:ext uri="{FF2B5EF4-FFF2-40B4-BE49-F238E27FC236}">
                <a16:creationId xmlns:a16="http://schemas.microsoft.com/office/drawing/2014/main" id="{12F8D374-4C5C-3148-9FC7-E748E0D7D3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468" y="2499742"/>
            <a:ext cx="2564904" cy="1709936"/>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954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We’re reminding you that you can take one step at a time and go at your own pace without overwhelming yourself.</a:t>
            </a:r>
            <a:endParaRPr lang="en-ID" dirty="0"/>
          </a:p>
        </p:txBody>
      </p:sp>
    </p:spTree>
    <p:extLst>
      <p:ext uri="{BB962C8B-B14F-4D97-AF65-F5344CB8AC3E}">
        <p14:creationId xmlns:p14="http://schemas.microsoft.com/office/powerpoint/2010/main" val="365506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At times, making the decision between radical and incremental change may arise.</a:t>
            </a:r>
            <a:endParaRPr lang="en-ID" dirty="0"/>
          </a:p>
        </p:txBody>
      </p:sp>
    </p:spTree>
    <p:extLst>
      <p:ext uri="{BB962C8B-B14F-4D97-AF65-F5344CB8AC3E}">
        <p14:creationId xmlns:p14="http://schemas.microsoft.com/office/powerpoint/2010/main" val="102572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This is because although humans don’t like change very much, we wish to experience sporadic success and achievement of our goals.</a:t>
            </a:r>
            <a:endParaRPr lang="en-ID" dirty="0"/>
          </a:p>
        </p:txBody>
      </p:sp>
    </p:spTree>
    <p:extLst>
      <p:ext uri="{BB962C8B-B14F-4D97-AF65-F5344CB8AC3E}">
        <p14:creationId xmlns:p14="http://schemas.microsoft.com/office/powerpoint/2010/main" val="53674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Such an irony, right? However, when choosing between these two types of change, you need to consider a lot of factors.</a:t>
            </a:r>
            <a:endParaRPr lang="en-ID" dirty="0"/>
          </a:p>
        </p:txBody>
      </p:sp>
    </p:spTree>
    <p:extLst>
      <p:ext uri="{BB962C8B-B14F-4D97-AF65-F5344CB8AC3E}">
        <p14:creationId xmlns:p14="http://schemas.microsoft.com/office/powerpoint/2010/main" val="1676268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5328592" cy="2736304"/>
          </a:xfrm>
        </p:spPr>
        <p:txBody>
          <a:bodyPr anchor="ctr">
            <a:normAutofit/>
          </a:bodyPr>
          <a:lstStyle/>
          <a:p>
            <a:pPr algn="ctr"/>
            <a:r>
              <a:rPr lang="en-MY" dirty="0"/>
              <a:t>Carefully </a:t>
            </a:r>
            <a:r>
              <a:rPr lang="en-MY" dirty="0" err="1"/>
              <a:t>analyze</a:t>
            </a:r>
            <a:r>
              <a:rPr lang="en-MY" dirty="0"/>
              <a:t> the situation on ground, consider the factors like the nature of the problem, and be aware of the resources available, time constraints, and social acceptance.</a:t>
            </a:r>
            <a:endParaRPr lang="en-ID" dirty="0"/>
          </a:p>
        </p:txBody>
      </p:sp>
    </p:spTree>
    <p:extLst>
      <p:ext uri="{BB962C8B-B14F-4D97-AF65-F5344CB8AC3E}">
        <p14:creationId xmlns:p14="http://schemas.microsoft.com/office/powerpoint/2010/main" val="134354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All of these factors, coupled with the uncertainties clouding your mind, are some of the hindrances that form a resistance to change.</a:t>
            </a:r>
            <a:endParaRPr lang="en-ID" dirty="0"/>
          </a:p>
        </p:txBody>
      </p:sp>
    </p:spTree>
    <p:extLst>
      <p:ext uri="{BB962C8B-B14F-4D97-AF65-F5344CB8AC3E}">
        <p14:creationId xmlns:p14="http://schemas.microsoft.com/office/powerpoint/2010/main" val="262671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1224136"/>
          </a:xfrm>
        </p:spPr>
        <p:txBody>
          <a:bodyPr anchor="ctr">
            <a:normAutofit/>
          </a:bodyPr>
          <a:lstStyle/>
          <a:p>
            <a:pPr algn="ctr"/>
            <a:r>
              <a:rPr lang="en-MY" dirty="0"/>
              <a:t>Incremental change, of course, takes longer to produce results.</a:t>
            </a:r>
            <a:endParaRPr lang="en-ID" dirty="0"/>
          </a:p>
        </p:txBody>
      </p:sp>
      <p:pic>
        <p:nvPicPr>
          <p:cNvPr id="3074" name="Picture 2" descr="400+ Free Results &amp; Graph Images - Pixabay">
            <a:extLst>
              <a:ext uri="{FF2B5EF4-FFF2-40B4-BE49-F238E27FC236}">
                <a16:creationId xmlns:a16="http://schemas.microsoft.com/office/drawing/2014/main" id="{B3C4E430-D758-2C42-8A3B-C215ACBF58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2233" y="2427734"/>
            <a:ext cx="2559373"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28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755576" y="1059582"/>
            <a:ext cx="6192688" cy="3024336"/>
          </a:xfrm>
        </p:spPr>
        <p:txBody>
          <a:bodyPr anchor="ctr">
            <a:normAutofit/>
          </a:bodyPr>
          <a:lstStyle/>
          <a:p>
            <a:pPr algn="ctr"/>
            <a:r>
              <a:rPr lang="en-ID" i="1" dirty="0"/>
              <a:t>“Habits are the compound interest of self-improvement. The same way that money multiplies through compound interest, the effects of your habits multiply as you repeat them. They seem to make little difference on any given day and yet the impact they deliver over the months and years can be enormous.</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However, it does this with less disruption and chaos to the already existing system.</a:t>
            </a:r>
            <a:endParaRPr lang="en-ID" dirty="0"/>
          </a:p>
        </p:txBody>
      </p:sp>
    </p:spTree>
    <p:extLst>
      <p:ext uri="{BB962C8B-B14F-4D97-AF65-F5344CB8AC3E}">
        <p14:creationId xmlns:p14="http://schemas.microsoft.com/office/powerpoint/2010/main" val="207413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In that, it gives you time to become familiar with the changes that you’re experiencing.</a:t>
            </a:r>
            <a:endParaRPr lang="en-ID" dirty="0"/>
          </a:p>
        </p:txBody>
      </p:sp>
    </p:spTree>
    <p:extLst>
      <p:ext uri="{BB962C8B-B14F-4D97-AF65-F5344CB8AC3E}">
        <p14:creationId xmlns:p14="http://schemas.microsoft.com/office/powerpoint/2010/main" val="143950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This further cements the fact that the 1% rule is the way to go if you wish to experience extraordinary results without the fear of uncertainty shadowing the entire process.</a:t>
            </a:r>
            <a:endParaRPr lang="en-ID" dirty="0"/>
          </a:p>
        </p:txBody>
      </p:sp>
    </p:spTree>
    <p:extLst>
      <p:ext uri="{BB962C8B-B14F-4D97-AF65-F5344CB8AC3E}">
        <p14:creationId xmlns:p14="http://schemas.microsoft.com/office/powerpoint/2010/main" val="106136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So good luck converting your tiny changes into an extraordinary outcome.</a:t>
            </a:r>
            <a:endParaRPr lang="en-ID" dirty="0"/>
          </a:p>
        </p:txBody>
      </p:sp>
    </p:spTree>
    <p:extLst>
      <p:ext uri="{BB962C8B-B14F-4D97-AF65-F5344CB8AC3E}">
        <p14:creationId xmlns:p14="http://schemas.microsoft.com/office/powerpoint/2010/main" val="1593875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915566"/>
            <a:ext cx="4896544" cy="1224136"/>
          </a:xfrm>
        </p:spPr>
        <p:txBody>
          <a:bodyPr anchor="ctr">
            <a:normAutofit/>
          </a:bodyPr>
          <a:lstStyle/>
          <a:p>
            <a:pPr algn="ctr"/>
            <a:r>
              <a:rPr lang="en-MY" dirty="0"/>
              <a:t>We hope this video course helps you immensely on this new journey!</a:t>
            </a:r>
            <a:endParaRPr lang="en-ID" dirty="0"/>
          </a:p>
        </p:txBody>
      </p:sp>
      <p:pic>
        <p:nvPicPr>
          <p:cNvPr id="4098" name="Picture 2" descr="ISTDP: A Journey to Personal Freedom - ISTDPCalifornia.com">
            <a:extLst>
              <a:ext uri="{FF2B5EF4-FFF2-40B4-BE49-F238E27FC236}">
                <a16:creationId xmlns:a16="http://schemas.microsoft.com/office/drawing/2014/main" id="{24A33ACA-D07A-A340-8681-B2F2E7D5A2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4615" y="2144046"/>
            <a:ext cx="2554610" cy="1458187"/>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2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59582"/>
            <a:ext cx="5616624" cy="3024336"/>
          </a:xfrm>
        </p:spPr>
        <p:txBody>
          <a:bodyPr anchor="ctr">
            <a:normAutofit/>
          </a:bodyPr>
          <a:lstStyle/>
          <a:p>
            <a:pPr algn="ctr"/>
            <a:r>
              <a:rPr lang="en-ID" i="1" dirty="0"/>
              <a:t>It is only when looking back two, five, or perhaps ten years later that the value of good habits and the cost of bad ones becomes strikingly apparent.” </a:t>
            </a:r>
            <a:br>
              <a:rPr lang="en-ID" i="1" dirty="0"/>
            </a:br>
            <a:r>
              <a:rPr lang="en-ID" i="1" dirty="0"/>
              <a:t>— James Clear</a:t>
            </a:r>
            <a:endParaRPr lang="en-ID" dirty="0"/>
          </a:p>
        </p:txBody>
      </p:sp>
    </p:spTree>
    <p:extLst>
      <p:ext uri="{BB962C8B-B14F-4D97-AF65-F5344CB8AC3E}">
        <p14:creationId xmlns:p14="http://schemas.microsoft.com/office/powerpoint/2010/main" val="355221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 1% principle is a testament to the power of small and incremental changes which eventually lead to huge success.</a:t>
            </a:r>
            <a:endParaRPr lang="en-US" i="1" dirty="0"/>
          </a:p>
        </p:txBody>
      </p:sp>
    </p:spTree>
    <p:extLst>
      <p:ext uri="{BB962C8B-B14F-4D97-AF65-F5344CB8AC3E}">
        <p14:creationId xmlns:p14="http://schemas.microsoft.com/office/powerpoint/2010/main" val="143230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1008112"/>
          </a:xfrm>
        </p:spPr>
        <p:txBody>
          <a:bodyPr anchor="ctr">
            <a:normAutofit/>
          </a:bodyPr>
          <a:lstStyle/>
          <a:p>
            <a:pPr algn="ctr"/>
            <a:r>
              <a:rPr lang="en-MY" dirty="0"/>
              <a:t>The power of this principle lies in its applicability and simplicity.</a:t>
            </a:r>
            <a:endParaRPr lang="en-US" i="1" dirty="0"/>
          </a:p>
        </p:txBody>
      </p:sp>
      <p:pic>
        <p:nvPicPr>
          <p:cNvPr id="1026" name="Picture 2" descr="2021 - The year of Simplicity — Looney Math">
            <a:extLst>
              <a:ext uri="{FF2B5EF4-FFF2-40B4-BE49-F238E27FC236}">
                <a16:creationId xmlns:a16="http://schemas.microsoft.com/office/drawing/2014/main" id="{EF8028F5-9726-094B-9EFF-59B6D6406A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7480" y="2355726"/>
            <a:ext cx="2348880" cy="176166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32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03598"/>
            <a:ext cx="4752528" cy="2736304"/>
          </a:xfrm>
        </p:spPr>
        <p:txBody>
          <a:bodyPr anchor="ctr">
            <a:normAutofit/>
          </a:bodyPr>
          <a:lstStyle/>
          <a:p>
            <a:pPr algn="ctr"/>
            <a:r>
              <a:rPr lang="en-MY" dirty="0"/>
              <a:t>Also, the journey on the path to making extraordinary results with tiny changes is no easy feat if we’re being truthful.</a:t>
            </a:r>
            <a:endParaRPr lang="en-ID" dirty="0"/>
          </a:p>
        </p:txBody>
      </p:sp>
    </p:spTree>
    <p:extLst>
      <p:ext uri="{BB962C8B-B14F-4D97-AF65-F5344CB8AC3E}">
        <p14:creationId xmlns:p14="http://schemas.microsoft.com/office/powerpoint/2010/main" val="58688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835696" y="1203598"/>
            <a:ext cx="4032448" cy="2736304"/>
          </a:xfrm>
        </p:spPr>
        <p:txBody>
          <a:bodyPr anchor="ctr">
            <a:normAutofit/>
          </a:bodyPr>
          <a:lstStyle/>
          <a:p>
            <a:pPr algn="ctr"/>
            <a:r>
              <a:rPr lang="en-MY" dirty="0"/>
              <a:t>However, consistency is a major key to achieving these extraordinary results.</a:t>
            </a:r>
            <a:endParaRPr lang="en-ID" dirty="0"/>
          </a:p>
        </p:txBody>
      </p:sp>
    </p:spTree>
    <p:extLst>
      <p:ext uri="{BB962C8B-B14F-4D97-AF65-F5344CB8AC3E}">
        <p14:creationId xmlns:p14="http://schemas.microsoft.com/office/powerpoint/2010/main" val="101113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Besides consistency, this journey also involves modest steps backed up with tons of patience and persistence.</a:t>
            </a:r>
            <a:endParaRPr lang="en-ID" dirty="0"/>
          </a:p>
        </p:txBody>
      </p:sp>
    </p:spTree>
    <p:extLst>
      <p:ext uri="{BB962C8B-B14F-4D97-AF65-F5344CB8AC3E}">
        <p14:creationId xmlns:p14="http://schemas.microsoft.com/office/powerpoint/2010/main" val="377874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203598"/>
            <a:ext cx="5760640" cy="2736304"/>
          </a:xfrm>
        </p:spPr>
        <p:txBody>
          <a:bodyPr anchor="ctr">
            <a:normAutofit/>
          </a:bodyPr>
          <a:lstStyle/>
          <a:p>
            <a:pPr algn="ctr"/>
            <a:r>
              <a:rPr lang="en-MY" dirty="0"/>
              <a:t>Whether it's personal growth, professional advancement, or mastering a new skill, this principle is very much applicable in these different sectors.</a:t>
            </a:r>
            <a:endParaRPr lang="en-ID" dirty="0"/>
          </a:p>
        </p:txBody>
      </p:sp>
    </p:spTree>
    <p:extLst>
      <p:ext uri="{BB962C8B-B14F-4D97-AF65-F5344CB8AC3E}">
        <p14:creationId xmlns:p14="http://schemas.microsoft.com/office/powerpoint/2010/main" val="414372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1463</TotalTime>
  <Words>506</Words>
  <Application>Microsoft Macintosh PowerPoint</Application>
  <PresentationFormat>On-screen Show (16:9)</PresentationFormat>
  <Paragraphs>25</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126</cp:revision>
  <dcterms:created xsi:type="dcterms:W3CDTF">2018-10-15T07:11:14Z</dcterms:created>
  <dcterms:modified xsi:type="dcterms:W3CDTF">2024-06-29T22:11:15Z</dcterms:modified>
</cp:coreProperties>
</file>