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4" r:id="rId2"/>
    <p:sldId id="457" r:id="rId3"/>
    <p:sldId id="402" r:id="rId4"/>
    <p:sldId id="388" r:id="rId5"/>
    <p:sldId id="460" r:id="rId6"/>
    <p:sldId id="263" r:id="rId7"/>
    <p:sldId id="450" r:id="rId8"/>
    <p:sldId id="415" r:id="rId9"/>
    <p:sldId id="421" r:id="rId10"/>
    <p:sldId id="422" r:id="rId11"/>
    <p:sldId id="451" r:id="rId12"/>
    <p:sldId id="423" r:id="rId13"/>
    <p:sldId id="324" r:id="rId14"/>
    <p:sldId id="455" r:id="rId15"/>
    <p:sldId id="452" r:id="rId16"/>
    <p:sldId id="453" r:id="rId17"/>
    <p:sldId id="454" r:id="rId18"/>
    <p:sldId id="456" r:id="rId19"/>
    <p:sldId id="325" r:id="rId20"/>
    <p:sldId id="326" r:id="rId21"/>
    <p:sldId id="327" r:id="rId22"/>
    <p:sldId id="408" r:id="rId23"/>
    <p:sldId id="461" r:id="rId24"/>
    <p:sldId id="464" r:id="rId25"/>
    <p:sldId id="462" r:id="rId26"/>
    <p:sldId id="465" r:id="rId27"/>
    <p:sldId id="446" r:id="rId28"/>
    <p:sldId id="463" r:id="rId29"/>
    <p:sldId id="337" r:id="rId30"/>
    <p:sldId id="459" r:id="rId31"/>
    <p:sldId id="343" r:id="rId32"/>
    <p:sldId id="346" r:id="rId33"/>
    <p:sldId id="396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975A"/>
    <a:srgbClr val="C39D9D"/>
    <a:srgbClr val="B58585"/>
    <a:srgbClr val="A46868"/>
    <a:srgbClr val="6A10FC"/>
    <a:srgbClr val="640DD7"/>
    <a:srgbClr val="1F92B1"/>
    <a:srgbClr val="4C83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20" autoAdjust="0"/>
    <p:restoredTop sz="94660"/>
  </p:normalViewPr>
  <p:slideViewPr>
    <p:cSldViewPr snapToGrid="0">
      <p:cViewPr>
        <p:scale>
          <a:sx n="37" d="100"/>
          <a:sy n="37" d="100"/>
        </p:scale>
        <p:origin x="1158" y="7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30/6/2024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94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30/6/2024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916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30/6/2024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4348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30/6/2024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1862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30/6/2024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618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30/6/2024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023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30/6/2024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001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30/6/2024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6260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30/6/2024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6224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30/6/2024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369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30/6/2024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084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A3AB-7E73-4D7E-9E72-F82289218E6E}" type="datetimeFigureOut">
              <a:rPr lang="en-MY" smtClean="0"/>
              <a:t>30/6/2024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748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4479" y="1850299"/>
            <a:ext cx="10883269" cy="175581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b="1" dirty="0"/>
              <a:t>Congratulations! </a:t>
            </a:r>
          </a:p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You’ve taken an important step that’ll take your life in the right direction by getting your very own copy of The 1% Principle.</a:t>
            </a:r>
          </a:p>
        </p:txBody>
      </p:sp>
    </p:spTree>
    <p:extLst>
      <p:ext uri="{BB962C8B-B14F-4D97-AF65-F5344CB8AC3E}">
        <p14:creationId xmlns:p14="http://schemas.microsoft.com/office/powerpoint/2010/main" val="105177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1236" y="2722202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100" dirty="0">
                <a:solidFill>
                  <a:schemeClr val="bg1"/>
                </a:solidFill>
              </a:rPr>
              <a:t>By watching these videos, you can learn faster than by reading the </a:t>
            </a:r>
            <a:r>
              <a:rPr lang="en-MY" sz="4100" dirty="0" err="1">
                <a:solidFill>
                  <a:schemeClr val="bg1"/>
                </a:solidFill>
              </a:rPr>
              <a:t>ebook</a:t>
            </a:r>
            <a:r>
              <a:rPr lang="en-MY" sz="4100" dirty="0">
                <a:solidFill>
                  <a:schemeClr val="bg1"/>
                </a:solidFill>
              </a:rPr>
              <a:t> as you have a voice and visuals to help you understand better…</a:t>
            </a:r>
          </a:p>
          <a:p>
            <a:pPr marL="0" indent="0" algn="ctr">
              <a:buNone/>
            </a:pPr>
            <a:r>
              <a:rPr lang="en-MY" sz="41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143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5611" y="2040470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3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300" dirty="0">
                <a:solidFill>
                  <a:schemeClr val="bg1"/>
                </a:solidFill>
              </a:rPr>
              <a:t>allowing you to remember what you’ve learned from this life-changing blueprint...</a:t>
            </a:r>
          </a:p>
          <a:p>
            <a:pPr marL="0" indent="0" algn="ctr">
              <a:buNone/>
            </a:pPr>
            <a:endParaRPr lang="en-MY" sz="4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73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2427" y="2648019"/>
            <a:ext cx="4943939" cy="435852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So you can shortcut your way to a high-quality life.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" t="-796" r="47434" b="595"/>
          <a:stretch/>
        </p:blipFill>
        <p:spPr>
          <a:xfrm>
            <a:off x="6825587" y="-60702"/>
            <a:ext cx="5366413" cy="6918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8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6272" y="2341090"/>
            <a:ext cx="10515600" cy="1325563"/>
          </a:xfrm>
        </p:spPr>
        <p:txBody>
          <a:bodyPr>
            <a:noAutofit/>
          </a:bodyPr>
          <a:lstStyle/>
          <a:p>
            <a:pPr lvl="0" algn="ctr"/>
            <a:r>
              <a:rPr lang="en-MY" sz="5400" b="1" dirty="0" smtClean="0">
                <a:latin typeface="+mn-lt"/>
              </a:rPr>
              <a:t>Here’s </a:t>
            </a:r>
            <a:r>
              <a:rPr lang="en-MY" sz="5400" b="1" dirty="0">
                <a:latin typeface="+mn-lt"/>
              </a:rPr>
              <a:t>W</a:t>
            </a:r>
            <a:r>
              <a:rPr lang="en-MY" sz="5400" b="1" dirty="0" smtClean="0">
                <a:latin typeface="+mn-lt"/>
              </a:rPr>
              <a:t>hy </a:t>
            </a:r>
            <a:r>
              <a:rPr lang="en-MY" sz="5400" b="1" dirty="0">
                <a:latin typeface="+mn-lt"/>
              </a:rPr>
              <a:t>Y</a:t>
            </a:r>
            <a:r>
              <a:rPr lang="en-MY" sz="5400" b="1" dirty="0" smtClean="0">
                <a:latin typeface="+mn-lt"/>
              </a:rPr>
              <a:t>ou </a:t>
            </a:r>
            <a:r>
              <a:rPr lang="en-MY" sz="5400" b="1" dirty="0">
                <a:latin typeface="+mn-lt"/>
              </a:rPr>
              <a:t>S</a:t>
            </a:r>
            <a:r>
              <a:rPr lang="en-MY" sz="5400" b="1" dirty="0" smtClean="0">
                <a:latin typeface="+mn-lt"/>
              </a:rPr>
              <a:t>hould </a:t>
            </a:r>
            <a:r>
              <a:rPr lang="en-MY" sz="5400" b="1" dirty="0">
                <a:latin typeface="+mn-lt"/>
              </a:rPr>
              <a:t>G</a:t>
            </a:r>
            <a:r>
              <a:rPr lang="en-MY" sz="5400" b="1" dirty="0" smtClean="0">
                <a:latin typeface="+mn-lt"/>
              </a:rPr>
              <a:t>et </a:t>
            </a:r>
            <a:r>
              <a:rPr lang="en-MY" sz="5400" b="1" dirty="0">
                <a:latin typeface="+mn-lt"/>
              </a:rPr>
              <a:t>T</a:t>
            </a:r>
            <a:r>
              <a:rPr lang="en-MY" sz="5400" b="1" dirty="0" smtClean="0">
                <a:latin typeface="+mn-lt"/>
              </a:rPr>
              <a:t>his                 Video </a:t>
            </a:r>
            <a:r>
              <a:rPr lang="en-MY" sz="5400" b="1" dirty="0">
                <a:latin typeface="+mn-lt"/>
              </a:rPr>
              <a:t>U</a:t>
            </a:r>
            <a:r>
              <a:rPr lang="en-MY" sz="5400" b="1" dirty="0" smtClean="0">
                <a:latin typeface="+mn-lt"/>
              </a:rPr>
              <a:t>pgrade:</a:t>
            </a:r>
            <a:r>
              <a:rPr lang="en-MY" sz="4800" b="1" dirty="0" smtClean="0">
                <a:latin typeface="+mn-lt"/>
              </a:rPr>
              <a:t/>
            </a:r>
            <a:br>
              <a:rPr lang="en-MY" sz="4800" b="1" dirty="0" smtClean="0">
                <a:latin typeface="+mn-lt"/>
              </a:rPr>
            </a:br>
            <a:r>
              <a:rPr lang="en-MY" sz="3600" b="1" dirty="0">
                <a:latin typeface="+mn-lt"/>
              </a:rPr>
              <a:t/>
            </a:r>
            <a:br>
              <a:rPr lang="en-MY" sz="3600" b="1" dirty="0">
                <a:latin typeface="+mn-lt"/>
              </a:rPr>
            </a:br>
            <a:r>
              <a:rPr lang="en-MY" sz="3600" b="1" dirty="0" smtClean="0">
                <a:latin typeface="+mn-lt"/>
              </a:rPr>
              <a:t/>
            </a:r>
            <a:br>
              <a:rPr lang="en-MY" sz="3600" b="1" dirty="0" smtClean="0">
                <a:latin typeface="+mn-lt"/>
              </a:rPr>
            </a:br>
            <a:r>
              <a:rPr lang="en-MY" sz="4800" b="1" dirty="0">
                <a:latin typeface="+mn-lt"/>
              </a:rPr>
              <a:t/>
            </a:r>
            <a:br>
              <a:rPr lang="en-MY" sz="4800" b="1" dirty="0">
                <a:latin typeface="+mn-lt"/>
              </a:rPr>
            </a:br>
            <a:r>
              <a:rPr lang="en-MY" sz="4800" b="1" dirty="0" smtClean="0">
                <a:latin typeface="+mn-lt"/>
              </a:rPr>
              <a:t> </a:t>
            </a:r>
            <a:endParaRPr lang="en-MY" sz="4800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5321" y="2538922"/>
            <a:ext cx="1099655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MY" sz="33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MY" sz="3300" dirty="0"/>
              <a:t>Discover the secrets revealed inside </a:t>
            </a:r>
            <a:r>
              <a:rPr lang="en-MY" sz="3300" b="1" dirty="0"/>
              <a:t>The 1% Principle </a:t>
            </a:r>
            <a:r>
              <a:rPr lang="en-MY" sz="3300" dirty="0"/>
              <a:t>with more clarity so you can quickly implement the action steps.</a:t>
            </a:r>
            <a:endParaRPr lang="en-MY" sz="3300" dirty="0"/>
          </a:p>
          <a:p>
            <a:endParaRPr lang="en-MY" sz="33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MY" sz="3300" dirty="0"/>
              <a:t>Speed up your transformational journey by going through the course faster. As you know, watching a video is faster and more fun than reading.</a:t>
            </a:r>
            <a:endParaRPr lang="en-MY" sz="33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MY" sz="33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799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2016" y="739617"/>
            <a:ext cx="10515600" cy="3563571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Remember more of what you learned so you can get more results in less time.</a:t>
            </a:r>
          </a:p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 smtClean="0"/>
              <a:t>Absorb </a:t>
            </a:r>
            <a:r>
              <a:rPr lang="en-MY" sz="3200" dirty="0"/>
              <a:t>what you learn faster from this course without any distractions.</a:t>
            </a:r>
          </a:p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Experience personal guidance as you have a voice that speaks to you, guides you, and grabs your attention with visual graphics.</a:t>
            </a:r>
            <a:endParaRPr lang="en-MY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7733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375" y="355424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MY" dirty="0">
                <a:latin typeface="+mn-lt"/>
              </a:rPr>
              <a:t>Inside this video upgrade, you’ll get 10 Premium Quality Videos of </a:t>
            </a:r>
            <a:r>
              <a:rPr lang="en-MY" dirty="0" smtClean="0">
                <a:latin typeface="+mn-lt"/>
              </a:rPr>
              <a:t/>
            </a:r>
            <a:br>
              <a:rPr lang="en-MY" dirty="0" smtClean="0">
                <a:latin typeface="+mn-lt"/>
              </a:rPr>
            </a:br>
            <a:r>
              <a:rPr lang="en-MY" b="1" dirty="0">
                <a:latin typeface="+mn-lt"/>
              </a:rPr>
              <a:t>The 1% Principle</a:t>
            </a:r>
            <a:r>
              <a:rPr lang="en-MY" dirty="0">
                <a:latin typeface="+mn-lt"/>
              </a:rPr>
              <a:t/>
            </a:r>
            <a:br>
              <a:rPr lang="en-MY" dirty="0">
                <a:latin typeface="+mn-lt"/>
              </a:rPr>
            </a:br>
            <a:r>
              <a:rPr lang="en-MY" b="1" dirty="0">
                <a:latin typeface="+mn-lt"/>
              </a:rPr>
              <a:t/>
            </a:r>
            <a:br>
              <a:rPr lang="en-MY" b="1" dirty="0">
                <a:latin typeface="+mn-lt"/>
              </a:rPr>
            </a:br>
            <a:endParaRPr lang="en-MY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109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9532" y="881574"/>
            <a:ext cx="10515600" cy="538183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MY" sz="4800" b="1" dirty="0" smtClean="0"/>
              <a:t>Here Are The Lessons You Will Learn From This Video Upgrade:</a:t>
            </a:r>
          </a:p>
          <a:p>
            <a:pPr marL="0" indent="0">
              <a:buNone/>
            </a:pPr>
            <a:endParaRPr lang="en-MY" sz="3600" dirty="0"/>
          </a:p>
          <a:p>
            <a:pPr lvl="0"/>
            <a:r>
              <a:rPr lang="fr-FR" sz="3600" dirty="0" err="1"/>
              <a:t>Becoming</a:t>
            </a:r>
            <a:r>
              <a:rPr lang="fr-FR" sz="3600" dirty="0"/>
              <a:t> an </a:t>
            </a:r>
            <a:r>
              <a:rPr lang="fr-FR" sz="3600" dirty="0" err="1"/>
              <a:t>Individual</a:t>
            </a:r>
            <a:r>
              <a:rPr lang="fr-FR" sz="3600" dirty="0"/>
              <a:t> Extraordinaire</a:t>
            </a:r>
            <a:r>
              <a:rPr lang="en-MY" sz="3600" dirty="0" smtClean="0"/>
              <a:t>.</a:t>
            </a:r>
          </a:p>
          <a:p>
            <a:pPr lvl="0"/>
            <a:endParaRPr lang="en-MY" sz="3600" dirty="0"/>
          </a:p>
          <a:p>
            <a:pPr lvl="0"/>
            <a:r>
              <a:rPr lang="en-MY" sz="3600" dirty="0"/>
              <a:t>The Ripple Effect of Small Changes. </a:t>
            </a:r>
            <a:endParaRPr lang="en-MY" sz="3600" dirty="0" smtClean="0"/>
          </a:p>
          <a:p>
            <a:pPr lvl="0"/>
            <a:endParaRPr lang="en-MY" sz="3600" dirty="0"/>
          </a:p>
          <a:p>
            <a:pPr lvl="0"/>
            <a:r>
              <a:rPr lang="en-MY" sz="3600" dirty="0"/>
              <a:t>Balancing the Difference Between Short-term and Long-term Goals.</a:t>
            </a:r>
          </a:p>
          <a:p>
            <a:pPr lvl="0"/>
            <a:endParaRPr lang="en-MY" sz="3600" dirty="0"/>
          </a:p>
          <a:p>
            <a:pPr lvl="0"/>
            <a:endParaRPr lang="en-MY" dirty="0" smtClean="0"/>
          </a:p>
          <a:p>
            <a:pPr lvl="0"/>
            <a:endParaRPr lang="en-MY" dirty="0" smtClean="0"/>
          </a:p>
          <a:p>
            <a:pPr marL="0" indent="0">
              <a:buNone/>
            </a:pPr>
            <a:endParaRPr lang="en-MY" sz="3600" dirty="0" smtClean="0"/>
          </a:p>
          <a:p>
            <a:endParaRPr lang="en-MY" sz="3600" dirty="0" smtClean="0"/>
          </a:p>
          <a:p>
            <a:pPr marL="0" indent="0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50899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891" y="2030305"/>
            <a:ext cx="10515600" cy="4169016"/>
          </a:xfrm>
        </p:spPr>
        <p:txBody>
          <a:bodyPr>
            <a:noAutofit/>
          </a:bodyPr>
          <a:lstStyle/>
          <a:p>
            <a:pPr lvl="0"/>
            <a:r>
              <a:rPr lang="en-MY" sz="3600" dirty="0"/>
              <a:t>Ways to Implement the 1% Rule</a:t>
            </a:r>
            <a:r>
              <a:rPr lang="en-US" sz="3600" dirty="0" smtClean="0"/>
              <a:t>.</a:t>
            </a:r>
          </a:p>
          <a:p>
            <a:pPr lvl="0"/>
            <a:endParaRPr lang="en-MY" sz="3600" dirty="0"/>
          </a:p>
          <a:p>
            <a:pPr lvl="0"/>
            <a:r>
              <a:rPr lang="en-MY" sz="3600" dirty="0"/>
              <a:t>Exploring the Marginal Gain of the </a:t>
            </a:r>
            <a:r>
              <a:rPr lang="en-MY" sz="3600" dirty="0" smtClean="0"/>
              <a:t>1% </a:t>
            </a:r>
            <a:r>
              <a:rPr lang="en-MY" sz="3600" dirty="0"/>
              <a:t>Rule</a:t>
            </a:r>
            <a:r>
              <a:rPr lang="en-MY" sz="3600" dirty="0" smtClean="0"/>
              <a:t>.</a:t>
            </a:r>
          </a:p>
          <a:p>
            <a:pPr lvl="0"/>
            <a:endParaRPr lang="en-MY" sz="3600" dirty="0"/>
          </a:p>
          <a:p>
            <a:pPr lvl="0"/>
            <a:r>
              <a:rPr lang="en-MY" sz="3600" dirty="0"/>
              <a:t>The Power of Continuity in the Digital Age.</a:t>
            </a:r>
          </a:p>
        </p:txBody>
      </p:sp>
    </p:spTree>
    <p:extLst>
      <p:ext uri="{BB962C8B-B14F-4D97-AF65-F5344CB8AC3E}">
        <p14:creationId xmlns:p14="http://schemas.microsoft.com/office/powerpoint/2010/main" val="4092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176" y="1979952"/>
            <a:ext cx="10515600" cy="3475333"/>
          </a:xfrm>
        </p:spPr>
        <p:txBody>
          <a:bodyPr>
            <a:noAutofit/>
          </a:bodyPr>
          <a:lstStyle/>
          <a:p>
            <a:pPr lvl="0"/>
            <a:r>
              <a:rPr lang="en-US" sz="3600" dirty="0"/>
              <a:t>The Difference between Radical and Incremental Changes</a:t>
            </a:r>
            <a:r>
              <a:rPr lang="en-MY" sz="3600" dirty="0" smtClean="0"/>
              <a:t>.</a:t>
            </a:r>
          </a:p>
          <a:p>
            <a:pPr lvl="0"/>
            <a:endParaRPr lang="en-MY" sz="3600" dirty="0"/>
          </a:p>
          <a:p>
            <a:pPr lvl="0"/>
            <a:r>
              <a:rPr lang="en-MY" sz="3600" dirty="0"/>
              <a:t>Dealing with Resistance of Incremental Changes</a:t>
            </a:r>
            <a:r>
              <a:rPr lang="en-US" sz="3600" dirty="0"/>
              <a:t>.</a:t>
            </a:r>
            <a:endParaRPr lang="en-MY" sz="3600" dirty="0"/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/>
              <a:t>….And much more waiting to be discovered inside. </a:t>
            </a:r>
          </a:p>
        </p:txBody>
      </p:sp>
    </p:spTree>
    <p:extLst>
      <p:ext uri="{BB962C8B-B14F-4D97-AF65-F5344CB8AC3E}">
        <p14:creationId xmlns:p14="http://schemas.microsoft.com/office/powerpoint/2010/main" val="126860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4602" y="1361255"/>
            <a:ext cx="10515600" cy="3336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So How Much For This Upgrade?</a:t>
            </a:r>
          </a:p>
          <a:p>
            <a:endParaRPr lang="en-MY" dirty="0"/>
          </a:p>
        </p:txBody>
      </p:sp>
      <p:pic>
        <p:nvPicPr>
          <p:cNvPr id="4098" name="Picture 2" descr="Image result for how mu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49" y="1965325"/>
            <a:ext cx="4625975" cy="462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5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3324" y="1938137"/>
            <a:ext cx="10515600" cy="175581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I’m sure what you’re going to discover in this actionable, simple, and result-oriented guide will be eye-opening.</a:t>
            </a:r>
          </a:p>
        </p:txBody>
      </p:sp>
    </p:spTree>
    <p:extLst>
      <p:ext uri="{BB962C8B-B14F-4D97-AF65-F5344CB8AC3E}">
        <p14:creationId xmlns:p14="http://schemas.microsoft.com/office/powerpoint/2010/main" val="142465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8099" y="1377735"/>
            <a:ext cx="10482202" cy="30675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I could easily charge you $497 for the video upgrade, considering how your life will change.</a:t>
            </a:r>
          </a:p>
          <a:p>
            <a:pPr marL="0" indent="0" algn="ctr">
              <a:buNone/>
            </a:pPr>
            <a:endParaRPr lang="en-MY" sz="4400" dirty="0"/>
          </a:p>
        </p:txBody>
      </p:sp>
      <p:pic>
        <p:nvPicPr>
          <p:cNvPr id="7174" name="Picture 6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676" y="3007360"/>
            <a:ext cx="4195726" cy="349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52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lower pr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116" y="2483911"/>
            <a:ext cx="5486400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316" y="1108996"/>
            <a:ext cx="10515600" cy="31899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 smtClean="0"/>
              <a:t>However, </a:t>
            </a:r>
            <a:r>
              <a:rPr lang="en-MY" sz="4400" dirty="0"/>
              <a:t>I'm not going to charge you </a:t>
            </a:r>
            <a:r>
              <a:rPr lang="en-MY" sz="4400" dirty="0" smtClean="0"/>
              <a:t>                THAT </a:t>
            </a:r>
            <a:r>
              <a:rPr lang="en-MY" sz="4400" dirty="0"/>
              <a:t>MUCH...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5045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4959" y="2065149"/>
            <a:ext cx="5214784" cy="272770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/>
              <a:t>Because I want to help you experience the transformative power of the 1% principle</a:t>
            </a:r>
            <a:r>
              <a:rPr lang="en-US" sz="4400" dirty="0"/>
              <a:t>.</a:t>
            </a:r>
            <a:endParaRPr lang="en-MY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860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68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F69FCB9-4C4A-47FD-B9A7-A0E7BFB9A6B9}"/>
              </a:ext>
            </a:extLst>
          </p:cNvPr>
          <p:cNvSpPr/>
          <p:nvPr/>
        </p:nvSpPr>
        <p:spPr>
          <a:xfrm>
            <a:off x="0" y="5867400"/>
            <a:ext cx="10363200" cy="203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 dirty="0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C5E108A6-D6AD-45C8-8048-22286BD986BB}"/>
              </a:ext>
            </a:extLst>
          </p:cNvPr>
          <p:cNvSpPr/>
          <p:nvPr/>
        </p:nvSpPr>
        <p:spPr>
          <a:xfrm>
            <a:off x="1828800" y="6375400"/>
            <a:ext cx="10363200" cy="203200"/>
          </a:xfrm>
          <a:prstGeom prst="rect">
            <a:avLst/>
          </a:prstGeom>
          <a:solidFill>
            <a:srgbClr val="F0975A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731E67B9-E865-4391-9C55-1984BD144177}"/>
              </a:ext>
            </a:extLst>
          </p:cNvPr>
          <p:cNvSpPr/>
          <p:nvPr/>
        </p:nvSpPr>
        <p:spPr>
          <a:xfrm>
            <a:off x="1828800" y="177799"/>
            <a:ext cx="10363200" cy="203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4419ACF-FED8-46F4-9468-EA4D386F3C4C}"/>
              </a:ext>
            </a:extLst>
          </p:cNvPr>
          <p:cNvSpPr/>
          <p:nvPr/>
        </p:nvSpPr>
        <p:spPr>
          <a:xfrm>
            <a:off x="0" y="584199"/>
            <a:ext cx="10363200" cy="203200"/>
          </a:xfrm>
          <a:prstGeom prst="rect">
            <a:avLst/>
          </a:prstGeom>
          <a:solidFill>
            <a:srgbClr val="F0975A"/>
          </a:solidFill>
          <a:ln>
            <a:solidFill>
              <a:srgbClr val="F097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>
              <a:solidFill>
                <a:srgbClr val="F0975A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542909" y="2641600"/>
            <a:ext cx="10981104" cy="2387600"/>
          </a:xfrm>
        </p:spPr>
        <p:txBody>
          <a:bodyPr>
            <a:noAutofit/>
          </a:bodyPr>
          <a:lstStyle/>
          <a:p>
            <a:r>
              <a:rPr lang="en-MY" sz="4400" dirty="0">
                <a:latin typeface="+mn-lt"/>
              </a:rPr>
              <a:t>And I believe </a:t>
            </a:r>
            <a:r>
              <a:rPr lang="en-MY" sz="4400" b="1" dirty="0">
                <a:latin typeface="+mn-lt"/>
              </a:rPr>
              <a:t>The 1% Principle </a:t>
            </a:r>
            <a:r>
              <a:rPr lang="en-MY" sz="4400" b="1" dirty="0" smtClean="0">
                <a:latin typeface="+mn-lt"/>
              </a:rPr>
              <a:t>Video Upgrade </a:t>
            </a:r>
            <a:r>
              <a:rPr lang="en-MY" sz="4400" dirty="0">
                <a:latin typeface="+mn-lt"/>
              </a:rPr>
              <a:t>can show you how to </a:t>
            </a:r>
            <a:r>
              <a:rPr lang="en-US" sz="4400" dirty="0">
                <a:latin typeface="+mn-lt"/>
              </a:rPr>
              <a:t>implement small, meaningful actions that lead to a happier, more fulfilled life </a:t>
            </a:r>
            <a:r>
              <a:rPr lang="en-MY" sz="4400" dirty="0">
                <a:latin typeface="+mn-lt"/>
              </a:rPr>
              <a:t>faster — compared to just reading the book alone.</a:t>
            </a:r>
          </a:p>
        </p:txBody>
      </p:sp>
    </p:spTree>
    <p:extLst>
      <p:ext uri="{BB962C8B-B14F-4D97-AF65-F5344CB8AC3E}">
        <p14:creationId xmlns:p14="http://schemas.microsoft.com/office/powerpoint/2010/main" val="321399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F69FCB9-4C4A-47FD-B9A7-A0E7BFB9A6B9}"/>
              </a:ext>
            </a:extLst>
          </p:cNvPr>
          <p:cNvSpPr/>
          <p:nvPr/>
        </p:nvSpPr>
        <p:spPr>
          <a:xfrm>
            <a:off x="0" y="5867400"/>
            <a:ext cx="10363200" cy="203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 dirty="0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C5E108A6-D6AD-45C8-8048-22286BD986BB}"/>
              </a:ext>
            </a:extLst>
          </p:cNvPr>
          <p:cNvSpPr/>
          <p:nvPr/>
        </p:nvSpPr>
        <p:spPr>
          <a:xfrm>
            <a:off x="1762231" y="6259945"/>
            <a:ext cx="10363200" cy="203200"/>
          </a:xfrm>
          <a:prstGeom prst="rect">
            <a:avLst/>
          </a:prstGeom>
          <a:solidFill>
            <a:srgbClr val="F0975A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731E67B9-E865-4391-9C55-1984BD144177}"/>
              </a:ext>
            </a:extLst>
          </p:cNvPr>
          <p:cNvSpPr/>
          <p:nvPr/>
        </p:nvSpPr>
        <p:spPr>
          <a:xfrm>
            <a:off x="1828800" y="348277"/>
            <a:ext cx="10363200" cy="203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4419ACF-FED8-46F4-9468-EA4D386F3C4C}"/>
              </a:ext>
            </a:extLst>
          </p:cNvPr>
          <p:cNvSpPr/>
          <p:nvPr/>
        </p:nvSpPr>
        <p:spPr>
          <a:xfrm>
            <a:off x="0" y="754679"/>
            <a:ext cx="10363200" cy="203200"/>
          </a:xfrm>
          <a:prstGeom prst="rect">
            <a:avLst/>
          </a:prstGeom>
          <a:solidFill>
            <a:srgbClr val="F09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420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55981" y="2053563"/>
            <a:ext cx="10955345" cy="2387600"/>
          </a:xfrm>
        </p:spPr>
        <p:txBody>
          <a:bodyPr>
            <a:noAutofit/>
          </a:bodyPr>
          <a:lstStyle/>
          <a:p>
            <a:r>
              <a:rPr lang="en-MY" sz="4400" dirty="0">
                <a:latin typeface="+mn-lt"/>
              </a:rPr>
              <a:t>In this exclusive ONE-TIME OFFER, you’ll get instant access to </a:t>
            </a:r>
            <a:r>
              <a:rPr lang="en-MY" sz="4400" b="1" dirty="0">
                <a:latin typeface="+mn-lt"/>
              </a:rPr>
              <a:t>The 1% Principle Video Upgrade</a:t>
            </a:r>
            <a:r>
              <a:rPr lang="en-MY" sz="4400" dirty="0">
                <a:latin typeface="+mn-lt"/>
              </a:rPr>
              <a:t> for just a fraction of its total value!</a:t>
            </a:r>
          </a:p>
        </p:txBody>
      </p:sp>
    </p:spTree>
    <p:extLst>
      <p:ext uri="{BB962C8B-B14F-4D97-AF65-F5344CB8AC3E}">
        <p14:creationId xmlns:p14="http://schemas.microsoft.com/office/powerpoint/2010/main" val="100095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9E645AE2-80E5-46E5-B2A7-CE872852C5CE}"/>
              </a:ext>
            </a:extLst>
          </p:cNvPr>
          <p:cNvSpPr/>
          <p:nvPr/>
        </p:nvSpPr>
        <p:spPr>
          <a:xfrm>
            <a:off x="406400" y="381000"/>
            <a:ext cx="11379200" cy="5994400"/>
          </a:xfrm>
          <a:prstGeom prst="rect">
            <a:avLst/>
          </a:prstGeom>
          <a:noFill/>
          <a:ln w="635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  <p:sp>
        <p:nvSpPr>
          <p:cNvPr id="3" name="TextBox 2"/>
          <p:cNvSpPr txBox="1"/>
          <p:nvPr/>
        </p:nvSpPr>
        <p:spPr>
          <a:xfrm>
            <a:off x="1371600" y="1674225"/>
            <a:ext cx="9448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4400" dirty="0"/>
              <a:t> </a:t>
            </a:r>
          </a:p>
          <a:p>
            <a:pPr algn="ctr"/>
            <a:r>
              <a:rPr lang="en-MY" sz="4400" dirty="0"/>
              <a:t>Plus, your purchase of this video course is backed by my 100% Iron-Clad Guarantee for the next 30 days.</a:t>
            </a:r>
          </a:p>
        </p:txBody>
      </p:sp>
    </p:spTree>
    <p:extLst>
      <p:ext uri="{BB962C8B-B14F-4D97-AF65-F5344CB8AC3E}">
        <p14:creationId xmlns:p14="http://schemas.microsoft.com/office/powerpoint/2010/main" val="412759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9E645AE2-80E5-46E5-B2A7-CE872852C5CE}"/>
              </a:ext>
            </a:extLst>
          </p:cNvPr>
          <p:cNvSpPr/>
          <p:nvPr/>
        </p:nvSpPr>
        <p:spPr>
          <a:xfrm>
            <a:off x="406400" y="381000"/>
            <a:ext cx="11379200" cy="5994400"/>
          </a:xfrm>
          <a:prstGeom prst="rect">
            <a:avLst/>
          </a:prstGeom>
          <a:noFill/>
          <a:ln w="635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  <p:sp>
        <p:nvSpPr>
          <p:cNvPr id="3" name="TextBox 2"/>
          <p:cNvSpPr txBox="1"/>
          <p:nvPr/>
        </p:nvSpPr>
        <p:spPr>
          <a:xfrm>
            <a:off x="1371600" y="1651924"/>
            <a:ext cx="9448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4400" dirty="0"/>
              <a:t> </a:t>
            </a:r>
          </a:p>
          <a:p>
            <a:pPr algn="ctr"/>
            <a:r>
              <a:rPr lang="en-MY" sz="4400" dirty="0"/>
              <a:t>If you're not satisfied with this video upgrade, simply return your order within 30 days for a</a:t>
            </a:r>
            <a:r>
              <a:rPr lang="en-MY" sz="4400" b="1" i="1" dirty="0"/>
              <a:t> Full Refund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659024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341" y="3009207"/>
            <a:ext cx="10515600" cy="195727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b="1" dirty="0">
                <a:solidFill>
                  <a:schemeClr val="bg1"/>
                </a:solidFill>
              </a:rPr>
              <a:t>You </a:t>
            </a:r>
            <a:r>
              <a:rPr lang="en-MY" sz="5400" b="1" dirty="0" smtClean="0">
                <a:solidFill>
                  <a:schemeClr val="bg1"/>
                </a:solidFill>
              </a:rPr>
              <a:t>Have </a:t>
            </a:r>
            <a:r>
              <a:rPr lang="en-MY" sz="5400" b="1" dirty="0">
                <a:solidFill>
                  <a:schemeClr val="bg1"/>
                </a:solidFill>
              </a:rPr>
              <a:t>M</a:t>
            </a:r>
            <a:r>
              <a:rPr lang="en-MY" sz="5400" b="1" dirty="0" smtClean="0">
                <a:solidFill>
                  <a:schemeClr val="bg1"/>
                </a:solidFill>
              </a:rPr>
              <a:t>y </a:t>
            </a:r>
            <a:r>
              <a:rPr lang="en-MY" sz="5400" b="1" dirty="0">
                <a:solidFill>
                  <a:schemeClr val="bg1"/>
                </a:solidFill>
              </a:rPr>
              <a:t>W</a:t>
            </a:r>
            <a:r>
              <a:rPr lang="en-MY" sz="5400" b="1" dirty="0" smtClean="0">
                <a:solidFill>
                  <a:schemeClr val="bg1"/>
                </a:solidFill>
              </a:rPr>
              <a:t>ord </a:t>
            </a:r>
            <a:r>
              <a:rPr lang="en-MY" sz="5400" b="1" dirty="0">
                <a:solidFill>
                  <a:schemeClr val="bg1"/>
                </a:solidFill>
              </a:rPr>
              <a:t>O</a:t>
            </a:r>
            <a:r>
              <a:rPr lang="en-MY" sz="5400" b="1" dirty="0" smtClean="0">
                <a:solidFill>
                  <a:schemeClr val="bg1"/>
                </a:solidFill>
              </a:rPr>
              <a:t>n It</a:t>
            </a:r>
            <a:endParaRPr lang="en-MY" sz="54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0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4E1E404-DCB9-4E57-B693-11AB98D30425}"/>
              </a:ext>
            </a:extLst>
          </p:cNvPr>
          <p:cNvSpPr/>
          <p:nvPr/>
        </p:nvSpPr>
        <p:spPr>
          <a:xfrm>
            <a:off x="-1" y="-41773"/>
            <a:ext cx="9855200" cy="6899773"/>
          </a:xfrm>
          <a:prstGeom prst="rect">
            <a:avLst/>
          </a:prstGeom>
          <a:solidFill>
            <a:schemeClr val="bg1"/>
          </a:solidFill>
          <a:ln w="635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1255" y="1927168"/>
            <a:ext cx="8472689" cy="2235200"/>
          </a:xfrm>
        </p:spPr>
        <p:txBody>
          <a:bodyPr>
            <a:noAutofit/>
          </a:bodyPr>
          <a:lstStyle/>
          <a:p>
            <a:r>
              <a:rPr lang="en-MY" sz="4400" dirty="0">
                <a:latin typeface="+mn-lt"/>
              </a:rPr>
              <a:t>Just so you know, this offer is </a:t>
            </a:r>
            <a:r>
              <a:rPr lang="en-MY" sz="4400" b="1" u="sng" dirty="0">
                <a:latin typeface="+mn-lt"/>
              </a:rPr>
              <a:t>NOT</a:t>
            </a:r>
            <a:r>
              <a:rPr lang="en-MY" sz="4400" b="1" dirty="0">
                <a:latin typeface="+mn-lt"/>
              </a:rPr>
              <a:t> </a:t>
            </a:r>
            <a:r>
              <a:rPr lang="en-MY" sz="4400" dirty="0">
                <a:latin typeface="+mn-lt"/>
              </a:rPr>
              <a:t>publicly available</a:t>
            </a:r>
          </a:p>
        </p:txBody>
      </p:sp>
    </p:spTree>
    <p:extLst>
      <p:ext uri="{BB962C8B-B14F-4D97-AF65-F5344CB8AC3E}">
        <p14:creationId xmlns:p14="http://schemas.microsoft.com/office/powerpoint/2010/main" val="161490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2733" y="2624510"/>
            <a:ext cx="10515600" cy="328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This offer is limited only to you because you bought a copy of </a:t>
            </a:r>
            <a:endParaRPr lang="en-MY" sz="4400" dirty="0" smtClean="0"/>
          </a:p>
          <a:p>
            <a:pPr marL="0" indent="0" algn="ctr">
              <a:buNone/>
            </a:pPr>
            <a:r>
              <a:rPr lang="en-MY" sz="4400" b="1" dirty="0"/>
              <a:t>The 1% </a:t>
            </a:r>
            <a:r>
              <a:rPr lang="en-MY" sz="4400" b="1" dirty="0" smtClean="0"/>
              <a:t>Principle…</a:t>
            </a:r>
            <a:endParaRPr lang="en-MY" sz="4400" b="1" dirty="0"/>
          </a:p>
        </p:txBody>
      </p:sp>
    </p:spTree>
    <p:extLst>
      <p:ext uri="{BB962C8B-B14F-4D97-AF65-F5344CB8AC3E}">
        <p14:creationId xmlns:p14="http://schemas.microsoft.com/office/powerpoint/2010/main" val="405809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06" y="-591989"/>
            <a:ext cx="11019679" cy="2387600"/>
          </a:xfrm>
        </p:spPr>
        <p:txBody>
          <a:bodyPr>
            <a:noAutofit/>
          </a:bodyPr>
          <a:lstStyle/>
          <a:p>
            <a:r>
              <a:rPr lang="en-MY" sz="4400" dirty="0">
                <a:latin typeface="+mn-lt"/>
              </a:rPr>
              <a:t>But before you start on your journey….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206103"/>
            <a:ext cx="6431797" cy="36122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429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53" y="2800251"/>
            <a:ext cx="10515600" cy="328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Which tells me you are serious about transforming your life.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5765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0265" y="2912087"/>
            <a:ext cx="10515600" cy="3543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So if you click away or close </a:t>
            </a:r>
            <a:r>
              <a:rPr lang="en-MY" sz="4400" dirty="0" smtClean="0"/>
              <a:t>this video, </a:t>
            </a:r>
            <a:r>
              <a:rPr lang="en-MY" sz="4400" dirty="0"/>
              <a:t>you won't </a:t>
            </a:r>
            <a:r>
              <a:rPr lang="en-MY" sz="4400" dirty="0" smtClean="0"/>
              <a:t>get to see this offer again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27538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666" y="2912367"/>
            <a:ext cx="10515600" cy="33118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Take advantage of this deal now for a </a:t>
            </a:r>
            <a:r>
              <a:rPr lang="en-MY" sz="4400" dirty="0" smtClean="0">
                <a:solidFill>
                  <a:schemeClr val="bg1"/>
                </a:solidFill>
              </a:rPr>
              <a:t>                    </a:t>
            </a:r>
            <a:r>
              <a:rPr lang="en-MY" sz="4400" b="1" dirty="0" smtClean="0">
                <a:solidFill>
                  <a:srgbClr val="F0975A"/>
                </a:solidFill>
              </a:rPr>
              <a:t>LOW </a:t>
            </a:r>
            <a:r>
              <a:rPr lang="en-MY" sz="4400" b="1" dirty="0">
                <a:solidFill>
                  <a:srgbClr val="F0975A"/>
                </a:solidFill>
              </a:rPr>
              <a:t>ONE-TIME </a:t>
            </a:r>
            <a:r>
              <a:rPr lang="en-MY" sz="4400" b="1" dirty="0" smtClean="0">
                <a:solidFill>
                  <a:srgbClr val="F0975A"/>
                </a:solidFill>
              </a:rPr>
              <a:t>INVESTMENT</a:t>
            </a:r>
            <a:endParaRPr lang="en-MY" sz="4400" b="1" dirty="0">
              <a:solidFill>
                <a:srgbClr val="F097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232" y="2892681"/>
            <a:ext cx="10515600" cy="2971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300" dirty="0" smtClean="0">
                <a:solidFill>
                  <a:schemeClr val="bg1"/>
                </a:solidFill>
              </a:rPr>
              <a:t>Click On The Order Button Now To Get     Started Today!</a:t>
            </a:r>
            <a:endParaRPr lang="en-MY" sz="4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62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4799" y="3085674"/>
            <a:ext cx="4442821" cy="2387600"/>
          </a:xfrm>
        </p:spPr>
        <p:txBody>
          <a:bodyPr>
            <a:noAutofit/>
          </a:bodyPr>
          <a:lstStyle/>
          <a:p>
            <a:r>
              <a:rPr lang="en-MY" sz="3900" dirty="0">
                <a:solidFill>
                  <a:schemeClr val="bg1"/>
                </a:solidFill>
                <a:latin typeface="+mn-lt"/>
              </a:rPr>
              <a:t>I want to offer you the opportunity OF A LIFETIME that will bring your transformational journey to light speed. </a:t>
            </a:r>
          </a:p>
        </p:txBody>
      </p:sp>
      <p:pic>
        <p:nvPicPr>
          <p:cNvPr id="2050" name="Picture 2" descr="Image result for SPEED 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758" y="1710421"/>
            <a:ext cx="4362450" cy="3429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12988" y="3085674"/>
            <a:ext cx="4442821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MY" sz="3900" dirty="0" smtClean="0">
                <a:latin typeface="+mn-lt"/>
              </a:rPr>
              <a:t>I want to offer you the opportunity OF A LIFETIME that will bring your transformational journey to light speed. </a:t>
            </a:r>
            <a:endParaRPr lang="en-MY" sz="39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58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0407" y="3122347"/>
            <a:ext cx="10871200" cy="1470025"/>
          </a:xfrm>
        </p:spPr>
        <p:txBody>
          <a:bodyPr>
            <a:noAutofit/>
          </a:bodyPr>
          <a:lstStyle/>
          <a:p>
            <a:r>
              <a:rPr lang="en-MY" sz="4400" dirty="0">
                <a:latin typeface="+mn-lt"/>
              </a:rPr>
              <a:t> </a:t>
            </a:r>
            <a:br>
              <a:rPr lang="en-MY" sz="4400" dirty="0">
                <a:latin typeface="+mn-lt"/>
              </a:rPr>
            </a:br>
            <a:r>
              <a:rPr lang="en-MY" sz="4400" dirty="0">
                <a:latin typeface="+mn-lt"/>
              </a:rPr>
              <a:t>It’s an amazing offer that will greatly complement your life-changing program.</a:t>
            </a:r>
            <a:br>
              <a:rPr lang="en-MY" sz="4400" dirty="0">
                <a:latin typeface="+mn-lt"/>
              </a:rPr>
            </a:br>
            <a:endParaRPr lang="en-MY" sz="4100" dirty="0"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F69FCB9-4C4A-47FD-B9A7-A0E7BFB9A6B9}"/>
              </a:ext>
            </a:extLst>
          </p:cNvPr>
          <p:cNvSpPr/>
          <p:nvPr/>
        </p:nvSpPr>
        <p:spPr>
          <a:xfrm>
            <a:off x="0" y="5867400"/>
            <a:ext cx="10363200" cy="203200"/>
          </a:xfrm>
          <a:prstGeom prst="rect">
            <a:avLst/>
          </a:prstGeom>
          <a:solidFill>
            <a:srgbClr val="F09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C5E108A6-D6AD-45C8-8048-22286BD986BB}"/>
              </a:ext>
            </a:extLst>
          </p:cNvPr>
          <p:cNvSpPr/>
          <p:nvPr/>
        </p:nvSpPr>
        <p:spPr>
          <a:xfrm>
            <a:off x="1828800" y="6375400"/>
            <a:ext cx="10363200" cy="203200"/>
          </a:xfrm>
          <a:prstGeom prst="rect">
            <a:avLst/>
          </a:prstGeom>
          <a:solidFill>
            <a:schemeClr val="tx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731E67B9-E865-4391-9C55-1984BD144177}"/>
              </a:ext>
            </a:extLst>
          </p:cNvPr>
          <p:cNvSpPr/>
          <p:nvPr/>
        </p:nvSpPr>
        <p:spPr>
          <a:xfrm>
            <a:off x="1828800" y="177799"/>
            <a:ext cx="10363200" cy="203200"/>
          </a:xfrm>
          <a:prstGeom prst="rect">
            <a:avLst/>
          </a:prstGeom>
          <a:solidFill>
            <a:srgbClr val="002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4419ACF-FED8-46F4-9468-EA4D386F3C4C}"/>
              </a:ext>
            </a:extLst>
          </p:cNvPr>
          <p:cNvSpPr/>
          <p:nvPr/>
        </p:nvSpPr>
        <p:spPr>
          <a:xfrm>
            <a:off x="0" y="584199"/>
            <a:ext cx="10363200" cy="203200"/>
          </a:xfrm>
          <a:prstGeom prst="rect">
            <a:avLst/>
          </a:prstGeom>
          <a:solidFill>
            <a:srgbClr val="F09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</p:spTree>
    <p:extLst>
      <p:ext uri="{BB962C8B-B14F-4D97-AF65-F5344CB8AC3E}">
        <p14:creationId xmlns:p14="http://schemas.microsoft.com/office/powerpoint/2010/main" val="67978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035" y="2325504"/>
            <a:ext cx="10283212" cy="2970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Introducing</a:t>
            </a:r>
            <a:r>
              <a:rPr lang="en-MY" sz="4400" dirty="0" smtClean="0">
                <a:solidFill>
                  <a:schemeClr val="bg1"/>
                </a:solidFill>
              </a:rPr>
              <a:t>…</a:t>
            </a:r>
            <a:endParaRPr lang="en-MY" sz="44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400" b="1" dirty="0">
                <a:solidFill>
                  <a:schemeClr val="bg1"/>
                </a:solidFill>
              </a:rPr>
              <a:t>The 1% Principle Video Upgrade…</a:t>
            </a:r>
          </a:p>
        </p:txBody>
      </p:sp>
    </p:spTree>
    <p:extLst>
      <p:ext uri="{BB962C8B-B14F-4D97-AF65-F5344CB8AC3E}">
        <p14:creationId xmlns:p14="http://schemas.microsoft.com/office/powerpoint/2010/main" val="11986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459" y="2926744"/>
            <a:ext cx="10283212" cy="2970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The perfect companion to your </a:t>
            </a:r>
            <a:r>
              <a:rPr lang="en-MY" sz="4400" b="1" dirty="0">
                <a:solidFill>
                  <a:schemeClr val="bg1"/>
                </a:solidFill>
              </a:rPr>
              <a:t>The 1% Principle</a:t>
            </a:r>
            <a:r>
              <a:rPr lang="en-MY" sz="4400" dirty="0">
                <a:solidFill>
                  <a:schemeClr val="bg1"/>
                </a:solidFill>
              </a:rPr>
              <a:t> blueprint.</a:t>
            </a:r>
          </a:p>
        </p:txBody>
      </p:sp>
      <p:sp>
        <p:nvSpPr>
          <p:cNvPr id="5" name="AutoShape 6" descr="Your State of Mind is One of Your Most Priceless Assets | by Srinivas Rao |  Mission.org | Medi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9693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1053" y="1221240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Instead of reading the book from cover to cover…</a:t>
            </a: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  <p:pic>
        <p:nvPicPr>
          <p:cNvPr id="4" name="Picture 2" descr="Image result for boo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003" y="2813646"/>
            <a:ext cx="3695700" cy="343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65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6192" y="2825671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Why not unlock all the secrets in</a:t>
            </a:r>
            <a:r>
              <a:rPr lang="en-MY" sz="4400" b="1" dirty="0">
                <a:solidFill>
                  <a:schemeClr val="bg1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MY" sz="4400" b="1" dirty="0">
                <a:solidFill>
                  <a:schemeClr val="bg1"/>
                </a:solidFill>
              </a:rPr>
              <a:t>The 1% Principle </a:t>
            </a:r>
            <a:r>
              <a:rPr lang="en-MY" sz="4400" dirty="0" smtClean="0">
                <a:solidFill>
                  <a:schemeClr val="bg1"/>
                </a:solidFill>
              </a:rPr>
              <a:t>in </a:t>
            </a:r>
            <a:r>
              <a:rPr lang="en-MY" sz="4400" dirty="0">
                <a:solidFill>
                  <a:schemeClr val="bg1"/>
                </a:solidFill>
              </a:rPr>
              <a:t>one sitting?</a:t>
            </a:r>
          </a:p>
        </p:txBody>
      </p:sp>
    </p:spTree>
    <p:extLst>
      <p:ext uri="{BB962C8B-B14F-4D97-AF65-F5344CB8AC3E}">
        <p14:creationId xmlns:p14="http://schemas.microsoft.com/office/powerpoint/2010/main" val="31695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7184</TotalTime>
  <Words>536</Words>
  <Application>Microsoft Office PowerPoint</Application>
  <PresentationFormat>Widescreen</PresentationFormat>
  <Paragraphs>72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But before you start on your journey….</vt:lpstr>
      <vt:lpstr>I want to offer you the opportunity OF A LIFETIME that will bring your transformational journey to light speed. </vt:lpstr>
      <vt:lpstr>  It’s an amazing offer that will greatly complement your life-changing program.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Here’s Why You Should Get This                 Video Upgrade:     </vt:lpstr>
      <vt:lpstr>PowerPoint Presentation</vt:lpstr>
      <vt:lpstr>Inside this video upgrade, you’ll get 10 Premium Quality Videos of  The 1% Principle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And I believe The 1% Principle Video Upgrade can show you how to implement small, meaningful actions that lead to a happier, more fulfilled life faster — compared to just reading the book alone.</vt:lpstr>
      <vt:lpstr>In this exclusive ONE-TIME OFFER, you’ll get instant access to The 1% Principle Video Upgrade for just a fraction of its total value!</vt:lpstr>
      <vt:lpstr>PowerPoint Presentation</vt:lpstr>
      <vt:lpstr>PowerPoint Presentation</vt:lpstr>
      <vt:lpstr>PowerPoint Presentation</vt:lpstr>
      <vt:lpstr>Just so you know, this offer is NOT publicly available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Congratulations and well done getting in!</dc:title>
  <dc:creator>Cally</dc:creator>
  <cp:lastModifiedBy>Cally</cp:lastModifiedBy>
  <cp:revision>408</cp:revision>
  <dcterms:created xsi:type="dcterms:W3CDTF">2017-05-11T17:27:15Z</dcterms:created>
  <dcterms:modified xsi:type="dcterms:W3CDTF">2024-06-30T03:28:48Z</dcterms:modified>
</cp:coreProperties>
</file>