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3" r:id="rId1"/>
  </p:sldMasterIdLst>
  <p:notesMasterIdLst>
    <p:notesMasterId r:id="rId47"/>
  </p:notesMasterIdLst>
  <p:sldIdLst>
    <p:sldId id="257" r:id="rId2"/>
    <p:sldId id="555" r:id="rId3"/>
    <p:sldId id="581" r:id="rId4"/>
    <p:sldId id="582" r:id="rId5"/>
    <p:sldId id="583" r:id="rId6"/>
    <p:sldId id="584" r:id="rId7"/>
    <p:sldId id="585" r:id="rId8"/>
    <p:sldId id="586" r:id="rId9"/>
    <p:sldId id="587" r:id="rId10"/>
    <p:sldId id="588" r:id="rId11"/>
    <p:sldId id="589" r:id="rId12"/>
    <p:sldId id="590" r:id="rId13"/>
    <p:sldId id="591" r:id="rId14"/>
    <p:sldId id="592" r:id="rId15"/>
    <p:sldId id="593" r:id="rId16"/>
    <p:sldId id="575" r:id="rId17"/>
    <p:sldId id="576" r:id="rId18"/>
    <p:sldId id="594" r:id="rId19"/>
    <p:sldId id="595" r:id="rId20"/>
    <p:sldId id="596" r:id="rId21"/>
    <p:sldId id="597" r:id="rId22"/>
    <p:sldId id="577" r:id="rId23"/>
    <p:sldId id="578" r:id="rId24"/>
    <p:sldId id="598" r:id="rId25"/>
    <p:sldId id="599" r:id="rId26"/>
    <p:sldId id="600" r:id="rId27"/>
    <p:sldId id="601" r:id="rId28"/>
    <p:sldId id="602" r:id="rId29"/>
    <p:sldId id="603" r:id="rId30"/>
    <p:sldId id="604" r:id="rId31"/>
    <p:sldId id="605" r:id="rId32"/>
    <p:sldId id="606" r:id="rId33"/>
    <p:sldId id="607" r:id="rId34"/>
    <p:sldId id="608" r:id="rId35"/>
    <p:sldId id="609" r:id="rId36"/>
    <p:sldId id="610" r:id="rId37"/>
    <p:sldId id="611" r:id="rId38"/>
    <p:sldId id="612" r:id="rId39"/>
    <p:sldId id="613" r:id="rId40"/>
    <p:sldId id="614" r:id="rId41"/>
    <p:sldId id="615" r:id="rId42"/>
    <p:sldId id="616" r:id="rId43"/>
    <p:sldId id="617" r:id="rId44"/>
    <p:sldId id="618" r:id="rId45"/>
    <p:sldId id="619" r:id="rId46"/>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125"/>
    <p:restoredTop sz="94650"/>
  </p:normalViewPr>
  <p:slideViewPr>
    <p:cSldViewPr>
      <p:cViewPr varScale="1">
        <p:scale>
          <a:sx n="118" d="100"/>
          <a:sy n="118" d="100"/>
        </p:scale>
        <p:origin x="208" y="1112"/>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6/29/24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6350"/>
            <a:ext cx="9144000" cy="5149850"/>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6/29/24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7454137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2499222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6348819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0532784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5726726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6439648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6/29/24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0849910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6/29/24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8717772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800" b="1">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normAutofit/>
          </a:bodyPr>
          <a:lstStyle>
            <a:lvl1pPr marL="0" indent="0">
              <a:buNone/>
              <a:defRPr sz="2400">
                <a:solidFill>
                  <a:schemeClr val="tx1">
                    <a:lumMod val="85000"/>
                    <a:lumOff val="15000"/>
                  </a:schemeClr>
                </a:solidFill>
                <a:latin typeface="Calibri" panose="020F0502020204030204" pitchFamily="34" charset="0"/>
                <a:cs typeface="Calibri" panose="020F0502020204030204" pitchFamily="34" charset="0"/>
              </a:defRPr>
            </a:lvl1pPr>
            <a:lvl2pPr marL="342900" indent="0">
              <a:buNone/>
              <a:defRPr sz="2400">
                <a:solidFill>
                  <a:schemeClr val="tx1">
                    <a:lumMod val="85000"/>
                    <a:lumOff val="15000"/>
                  </a:schemeClr>
                </a:solidFill>
                <a:latin typeface="Calibri" panose="020F0502020204030204" pitchFamily="34" charset="0"/>
                <a:cs typeface="Calibri" panose="020F0502020204030204" pitchFamily="34" charset="0"/>
              </a:defRPr>
            </a:lvl2pPr>
            <a:lvl3pPr marL="685800" indent="0">
              <a:buNone/>
              <a:defRPr sz="2400">
                <a:solidFill>
                  <a:schemeClr val="tx1">
                    <a:lumMod val="85000"/>
                    <a:lumOff val="15000"/>
                  </a:schemeClr>
                </a:solidFill>
                <a:latin typeface="Calibri" panose="020F0502020204030204" pitchFamily="34" charset="0"/>
                <a:cs typeface="Calibri" panose="020F0502020204030204" pitchFamily="34" charset="0"/>
              </a:defRPr>
            </a:lvl3pPr>
            <a:lvl4pPr marL="1028700" indent="0">
              <a:buNone/>
              <a:defRPr sz="2400">
                <a:solidFill>
                  <a:schemeClr val="tx1">
                    <a:lumMod val="85000"/>
                    <a:lumOff val="15000"/>
                  </a:schemeClr>
                </a:solidFill>
                <a:latin typeface="Calibri" panose="020F0502020204030204" pitchFamily="34" charset="0"/>
                <a:cs typeface="Calibri" panose="020F0502020204030204" pitchFamily="34" charset="0"/>
              </a:defRPr>
            </a:lvl4pPr>
            <a:lvl5pPr marL="1371600" indent="0">
              <a:buNone/>
              <a:defRPr sz="2400">
                <a:solidFill>
                  <a:schemeClr val="tx1">
                    <a:lumMod val="85000"/>
                    <a:lumOff val="15000"/>
                  </a:schemeClr>
                </a:solidFill>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D8241E9-601D-4A27-BF72-C7763949FF5A}" type="datetimeFigureOut">
              <a:rPr lang="en-US" smtClean="0"/>
              <a:pPr/>
              <a:t>6/29/24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1968259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4335315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6/29/24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5165035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6/29/24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3327240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6/29/24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1030295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6/29/24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7126516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6/29/24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2200707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
        <p:nvSpPr>
          <p:cNvPr id="5" name="Date Placeholder 4"/>
          <p:cNvSpPr>
            <a:spLocks noGrp="1"/>
          </p:cNvSpPr>
          <p:nvPr>
            <p:ph type="dt" sz="half" idx="10"/>
          </p:nvPr>
        </p:nvSpPr>
        <p:spPr/>
        <p:txBody>
          <a:bodyPr/>
          <a:lstStyle/>
          <a:p>
            <a:fld id="{4D8241E9-601D-4A27-BF72-C7763949FF5A}" type="datetimeFigureOut">
              <a:rPr lang="en-US" smtClean="0"/>
              <a:pPr/>
              <a:t>6/29/24</a:t>
            </a:fld>
            <a:endParaRPr lang="en-US"/>
          </a:p>
        </p:txBody>
      </p:sp>
    </p:spTree>
    <p:extLst>
      <p:ext uri="{BB962C8B-B14F-4D97-AF65-F5344CB8AC3E}">
        <p14:creationId xmlns:p14="http://schemas.microsoft.com/office/powerpoint/2010/main" val="1183336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6/29/24</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1030505174"/>
      </p:ext>
    </p:extLst>
  </p:cSld>
  <p:clrMap bg1="lt1" tx1="dk1" bg2="lt2" tx2="dk2" accent1="accent1" accent2="accent2" accent3="accent3" accent4="accent4" accent5="accent5" accent6="accent6" hlink="hlink" folHlink="folHlink"/>
  <p:sldLayoutIdLst>
    <p:sldLayoutId id="2147483994" r:id="rId1"/>
    <p:sldLayoutId id="2147483995" r:id="rId2"/>
    <p:sldLayoutId id="2147483996" r:id="rId3"/>
    <p:sldLayoutId id="2147483997" r:id="rId4"/>
    <p:sldLayoutId id="2147483998" r:id="rId5"/>
    <p:sldLayoutId id="2147483999" r:id="rId6"/>
    <p:sldLayoutId id="2147484000" r:id="rId7"/>
    <p:sldLayoutId id="2147484001" r:id="rId8"/>
    <p:sldLayoutId id="2147484002" r:id="rId9"/>
    <p:sldLayoutId id="2147484003" r:id="rId10"/>
    <p:sldLayoutId id="2147484004" r:id="rId11"/>
    <p:sldLayoutId id="2147484005" r:id="rId12"/>
    <p:sldLayoutId id="2147484006" r:id="rId13"/>
    <p:sldLayoutId id="2147484007" r:id="rId14"/>
    <p:sldLayoutId id="2147484008" r:id="rId15"/>
    <p:sldLayoutId id="2147484009" r:id="rId16"/>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l="-1" r="-1186" b="14203"/>
          <a:stretch/>
        </p:blipFill>
        <p:spPr>
          <a:xfrm>
            <a:off x="-144016" y="-81499"/>
            <a:ext cx="9540552" cy="5399044"/>
          </a:xfrm>
          <a:prstGeom prst="rect">
            <a:avLst/>
          </a:prstGeom>
        </p:spPr>
      </p:pic>
      <p:sp>
        <p:nvSpPr>
          <p:cNvPr id="10" name="Rectangle 9">
            <a:extLst>
              <a:ext uri="{FF2B5EF4-FFF2-40B4-BE49-F238E27FC236}">
                <a16:creationId xmlns:a16="http://schemas.microsoft.com/office/drawing/2014/main" id="{E9C44ADE-5969-E345-9A29-D3F18514F321}"/>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985AB16-A654-B842-91B1-87A656B0390F}"/>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 name="TextBox 11">
            <a:extLst>
              <a:ext uri="{FF2B5EF4-FFF2-40B4-BE49-F238E27FC236}">
                <a16:creationId xmlns:a16="http://schemas.microsoft.com/office/drawing/2014/main" id="{3086809A-4301-AD41-933D-AE418453FFDA}"/>
              </a:ext>
            </a:extLst>
          </p:cNvPr>
          <p:cNvSpPr txBox="1"/>
          <p:nvPr/>
        </p:nvSpPr>
        <p:spPr>
          <a:xfrm>
            <a:off x="5486400" y="2630954"/>
            <a:ext cx="3276600" cy="1938992"/>
          </a:xfrm>
          <a:prstGeom prst="rect">
            <a:avLst/>
          </a:prstGeom>
          <a:noFill/>
        </p:spPr>
        <p:txBody>
          <a:bodyPr wrap="square" rtlCol="0">
            <a:spAutoFit/>
          </a:bodyPr>
          <a:lstStyle/>
          <a:p>
            <a:pPr algn="ctr"/>
            <a:r>
              <a:rPr lang="en-US" sz="4000" b="1" dirty="0">
                <a:latin typeface="Calibri" panose="020F0502020204030204" pitchFamily="34" charset="0"/>
                <a:cs typeface="Calibri" panose="020F0502020204030204" pitchFamily="34" charset="0"/>
              </a:rPr>
              <a:t>Becoming An Individual Extraordinaire</a:t>
            </a:r>
            <a:endParaRPr lang="en-ID" sz="40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755576" y="699542"/>
            <a:ext cx="6192688" cy="3744416"/>
          </a:xfrm>
        </p:spPr>
        <p:txBody>
          <a:bodyPr anchor="ctr">
            <a:normAutofit/>
          </a:bodyPr>
          <a:lstStyle/>
          <a:p>
            <a:pPr algn="ctr"/>
            <a:r>
              <a:rPr lang="en-MY" sz="2200" dirty="0"/>
              <a:t>Whether it is writing a book (like I did) or reading</a:t>
            </a:r>
            <a:br>
              <a:rPr lang="en-MY" sz="2200" dirty="0"/>
            </a:br>
            <a:r>
              <a:rPr lang="en-MY" sz="2200" dirty="0"/>
              <a:t>a book (like you are doing), winning a competition</a:t>
            </a:r>
            <a:br>
              <a:rPr lang="en-MY" sz="2200" dirty="0"/>
            </a:br>
            <a:r>
              <a:rPr lang="en-MY" sz="2200" dirty="0"/>
              <a:t>or championship, building a business, losing some massive pounds in weight, or even achieving any other goal you have set your mind to, a lot of people have placed pressure on themselves to make those grand and mind-blowing improvements that will get everyone talking.</a:t>
            </a:r>
            <a:endParaRPr lang="en-ID" sz="2200" dirty="0"/>
          </a:p>
        </p:txBody>
      </p:sp>
    </p:spTree>
    <p:extLst>
      <p:ext uri="{BB962C8B-B14F-4D97-AF65-F5344CB8AC3E}">
        <p14:creationId xmlns:p14="http://schemas.microsoft.com/office/powerpoint/2010/main" val="440905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It is not particularly noticeable to improve by 1 percent daily, and sometimes it is also not notable.</a:t>
            </a:r>
            <a:endParaRPr lang="en-ID" dirty="0"/>
          </a:p>
        </p:txBody>
      </p:sp>
    </p:spTree>
    <p:extLst>
      <p:ext uri="{BB962C8B-B14F-4D97-AF65-F5344CB8AC3E}">
        <p14:creationId xmlns:p14="http://schemas.microsoft.com/office/powerpoint/2010/main" val="2178525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91680" y="1203598"/>
            <a:ext cx="4320480" cy="2736304"/>
          </a:xfrm>
        </p:spPr>
        <p:txBody>
          <a:bodyPr anchor="ctr">
            <a:normAutofit/>
          </a:bodyPr>
          <a:lstStyle/>
          <a:p>
            <a:pPr algn="ctr"/>
            <a:r>
              <a:rPr lang="en-MY" dirty="0"/>
              <a:t>However, it is more meaningful to do that because in the long run, the difference is evident.</a:t>
            </a:r>
            <a:endParaRPr lang="en-ID" dirty="0"/>
          </a:p>
        </p:txBody>
      </p:sp>
    </p:spTree>
    <p:extLst>
      <p:ext uri="{BB962C8B-B14F-4D97-AF65-F5344CB8AC3E}">
        <p14:creationId xmlns:p14="http://schemas.microsoft.com/office/powerpoint/2010/main" val="3503581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91680" y="1203598"/>
            <a:ext cx="4320480" cy="2736304"/>
          </a:xfrm>
        </p:spPr>
        <p:txBody>
          <a:bodyPr anchor="ctr">
            <a:normAutofit/>
          </a:bodyPr>
          <a:lstStyle/>
          <a:p>
            <a:pPr algn="ctr"/>
            <a:r>
              <a:rPr lang="en-MY" dirty="0"/>
              <a:t>If you keep at it, the difference that a tiny improvement makes over time is astounding.</a:t>
            </a:r>
            <a:endParaRPr lang="en-ID" dirty="0"/>
          </a:p>
        </p:txBody>
      </p:sp>
    </p:spTree>
    <p:extLst>
      <p:ext uri="{BB962C8B-B14F-4D97-AF65-F5344CB8AC3E}">
        <p14:creationId xmlns:p14="http://schemas.microsoft.com/office/powerpoint/2010/main" val="3938789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Conversely, if you get 1 percent worse every day for that same year, you will decline until you are almost at zero.</a:t>
            </a:r>
            <a:endParaRPr lang="en-ID" dirty="0"/>
          </a:p>
        </p:txBody>
      </p:sp>
    </p:spTree>
    <p:extLst>
      <p:ext uri="{BB962C8B-B14F-4D97-AF65-F5344CB8AC3E}">
        <p14:creationId xmlns:p14="http://schemas.microsoft.com/office/powerpoint/2010/main" val="449361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Your improvement to 37.78% at the end of the year, or the decline to 0.03%, is entirely up to you.</a:t>
            </a:r>
            <a:endParaRPr lang="en-ID" dirty="0"/>
          </a:p>
        </p:txBody>
      </p:sp>
    </p:spTree>
    <p:extLst>
      <p:ext uri="{BB962C8B-B14F-4D97-AF65-F5344CB8AC3E}">
        <p14:creationId xmlns:p14="http://schemas.microsoft.com/office/powerpoint/2010/main" val="2043450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043608" y="1275606"/>
            <a:ext cx="6447501" cy="602382"/>
          </a:xfrm>
        </p:spPr>
        <p:txBody>
          <a:bodyPr>
            <a:normAutofit/>
          </a:bodyPr>
          <a:lstStyle/>
          <a:p>
            <a:r>
              <a:rPr lang="en-US" dirty="0"/>
              <a:t>Habits Consciousness</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043608" y="1923678"/>
            <a:ext cx="3960440" cy="2592288"/>
          </a:xfrm>
        </p:spPr>
        <p:txBody>
          <a:bodyPr>
            <a:normAutofit/>
          </a:bodyPr>
          <a:lstStyle/>
          <a:p>
            <a:r>
              <a:rPr lang="en-MY" dirty="0"/>
              <a:t>Becoming an individual extraordinaire starts and ends with the principle of habits. So, what are habits?</a:t>
            </a:r>
            <a:endParaRPr lang="en-ID" dirty="0"/>
          </a:p>
        </p:txBody>
      </p:sp>
    </p:spTree>
    <p:extLst>
      <p:ext uri="{BB962C8B-B14F-4D97-AF65-F5344CB8AC3E}">
        <p14:creationId xmlns:p14="http://schemas.microsoft.com/office/powerpoint/2010/main" val="2680822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5"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dirty="0"/>
              <a:t>Consider money: how does it multiply or grow to become a lot? Simple! It obeys the law of compounded interest.</a:t>
            </a:r>
            <a:endParaRPr lang="en-ID" dirty="0"/>
          </a:p>
        </p:txBody>
      </p:sp>
    </p:spTree>
    <p:extLst>
      <p:ext uri="{BB962C8B-B14F-4D97-AF65-F5344CB8AC3E}">
        <p14:creationId xmlns:p14="http://schemas.microsoft.com/office/powerpoint/2010/main" val="1905060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15616" y="1005576"/>
            <a:ext cx="5184576" cy="3132348"/>
          </a:xfrm>
        </p:spPr>
        <p:txBody>
          <a:bodyPr anchor="ctr">
            <a:normAutofit/>
          </a:bodyPr>
          <a:lstStyle/>
          <a:p>
            <a:pPr algn="ctr"/>
            <a:r>
              <a:rPr lang="en-MY" dirty="0"/>
              <a:t>For you, they may seem to be of little importance or make little difference on any given day, yet over months, years, and decades, they produce great results and have enormous impacts.</a:t>
            </a:r>
            <a:endParaRPr lang="en-ID" dirty="0"/>
          </a:p>
        </p:txBody>
      </p:sp>
    </p:spTree>
    <p:extLst>
      <p:ext uri="{BB962C8B-B14F-4D97-AF65-F5344CB8AC3E}">
        <p14:creationId xmlns:p14="http://schemas.microsoft.com/office/powerpoint/2010/main" val="2235770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You look back two, three, or ten years from now, and you see how valuable the effects of positive habits are and how strikingly exhaustive and costly the bad ones have been.</a:t>
            </a:r>
            <a:endParaRPr lang="en-ID" dirty="0"/>
          </a:p>
        </p:txBody>
      </p:sp>
    </p:spTree>
    <p:extLst>
      <p:ext uri="{BB962C8B-B14F-4D97-AF65-F5344CB8AC3E}">
        <p14:creationId xmlns:p14="http://schemas.microsoft.com/office/powerpoint/2010/main" val="2637449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203598"/>
            <a:ext cx="5184576" cy="2736304"/>
          </a:xfrm>
        </p:spPr>
        <p:txBody>
          <a:bodyPr anchor="ctr">
            <a:normAutofit/>
          </a:bodyPr>
          <a:lstStyle/>
          <a:p>
            <a:pPr algn="ctr"/>
            <a:r>
              <a:rPr lang="en-ID" i="1" dirty="0"/>
              <a:t>“Success is rarely the result of one swell swoop, but more often the culmination of many, many small victories.”</a:t>
            </a:r>
            <a:br>
              <a:rPr lang="en-ID" i="1" dirty="0"/>
            </a:br>
            <a:r>
              <a:rPr lang="en-ID" i="1" dirty="0"/>
              <a:t>― Joseph M. Marshall III</a:t>
            </a:r>
            <a:endParaRPr lang="en-ID" dirty="0"/>
          </a:p>
        </p:txBody>
      </p:sp>
    </p:spTree>
    <p:extLst>
      <p:ext uri="{BB962C8B-B14F-4D97-AF65-F5344CB8AC3E}">
        <p14:creationId xmlns:p14="http://schemas.microsoft.com/office/powerpoint/2010/main" val="3963627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You need to be more conscious of your habits and also try to improve them by at least 1 percent every single day.</a:t>
            </a:r>
            <a:endParaRPr lang="en-ID" dirty="0"/>
          </a:p>
        </p:txBody>
      </p:sp>
    </p:spTree>
    <p:extLst>
      <p:ext uri="{BB962C8B-B14F-4D97-AF65-F5344CB8AC3E}">
        <p14:creationId xmlns:p14="http://schemas.microsoft.com/office/powerpoint/2010/main" val="2434473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827584" y="1005576"/>
            <a:ext cx="5760640" cy="3132348"/>
          </a:xfrm>
        </p:spPr>
        <p:txBody>
          <a:bodyPr anchor="ctr">
            <a:normAutofit/>
          </a:bodyPr>
          <a:lstStyle/>
          <a:p>
            <a:pPr algn="ctr"/>
            <a:r>
              <a:rPr lang="en-MY" dirty="0"/>
              <a:t>On the other hand, repeating the same 1 percent of errors daily, and sandwiching them with tiny mistakes here and there, with sprinklings of rationalized little excuses and poor decisions, will lead to nothing more than extremely toxic results.</a:t>
            </a:r>
            <a:endParaRPr lang="en-ID" dirty="0"/>
          </a:p>
        </p:txBody>
      </p:sp>
    </p:spTree>
    <p:extLst>
      <p:ext uri="{BB962C8B-B14F-4D97-AF65-F5344CB8AC3E}">
        <p14:creationId xmlns:p14="http://schemas.microsoft.com/office/powerpoint/2010/main" val="59243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043608" y="1131590"/>
            <a:ext cx="6447501" cy="1034430"/>
          </a:xfrm>
        </p:spPr>
        <p:txBody>
          <a:bodyPr>
            <a:normAutofit/>
          </a:bodyPr>
          <a:lstStyle/>
          <a:p>
            <a:r>
              <a:rPr lang="en-MY" dirty="0"/>
              <a:t>Moving From Ordinary</a:t>
            </a:r>
            <a:br>
              <a:rPr lang="en-MY" dirty="0"/>
            </a:br>
            <a:r>
              <a:rPr lang="en-MY" dirty="0"/>
              <a:t>To Extraordinaire</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043608" y="2211710"/>
            <a:ext cx="5184576" cy="2592288"/>
          </a:xfrm>
        </p:spPr>
        <p:txBody>
          <a:bodyPr>
            <a:normAutofit/>
          </a:bodyPr>
          <a:lstStyle/>
          <a:p>
            <a:r>
              <a:rPr lang="en-MY" dirty="0"/>
              <a:t>It is at critical moments that you can shape your destiny. To create extraordinary results, there are some important skills you need to unlock.</a:t>
            </a:r>
            <a:endParaRPr lang="en-ID" dirty="0"/>
          </a:p>
        </p:txBody>
      </p:sp>
    </p:spTree>
    <p:extLst>
      <p:ext uri="{BB962C8B-B14F-4D97-AF65-F5344CB8AC3E}">
        <p14:creationId xmlns:p14="http://schemas.microsoft.com/office/powerpoint/2010/main" val="3969363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3"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linds(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r>
              <a:rPr lang="en-MY" b="1" dirty="0"/>
              <a:t>Raise Your Standards</a:t>
            </a:r>
            <a:endParaRPr lang="en-ID" dirty="0"/>
          </a:p>
          <a:p>
            <a:r>
              <a:rPr lang="en-MY" dirty="0"/>
              <a:t>Someone once said that we do not rise to the level of our expectations; we fall to the standards we have tolerated.</a:t>
            </a:r>
            <a:endParaRPr lang="en-ID" dirty="0"/>
          </a:p>
        </p:txBody>
      </p:sp>
    </p:spTree>
    <p:extLst>
      <p:ext uri="{BB962C8B-B14F-4D97-AF65-F5344CB8AC3E}">
        <p14:creationId xmlns:p14="http://schemas.microsoft.com/office/powerpoint/2010/main" val="1205018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971600" y="1005576"/>
            <a:ext cx="5472608" cy="1422158"/>
          </a:xfrm>
        </p:spPr>
        <p:txBody>
          <a:bodyPr anchor="ctr">
            <a:normAutofit/>
          </a:bodyPr>
          <a:lstStyle/>
          <a:p>
            <a:pPr algn="ctr"/>
            <a:r>
              <a:rPr lang="en-MY" dirty="0"/>
              <a:t>Whatever standards you have tolerated and accepted is what you will fall to.</a:t>
            </a:r>
            <a:endParaRPr lang="en-ID" dirty="0"/>
          </a:p>
        </p:txBody>
      </p:sp>
      <p:pic>
        <p:nvPicPr>
          <p:cNvPr id="1026" name="Picture 2" descr="Raise your Standards, Increase your Success!">
            <a:extLst>
              <a:ext uri="{FF2B5EF4-FFF2-40B4-BE49-F238E27FC236}">
                <a16:creationId xmlns:a16="http://schemas.microsoft.com/office/drawing/2014/main" id="{D9DD5DA7-A9CA-E941-85D6-AD6026D48A2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9768" y="2427734"/>
            <a:ext cx="2556272" cy="1374434"/>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1063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 calcmode="lin" valueType="num">
                                      <p:cBhvr additive="base">
                                        <p:cTn id="10" dur="500" fill="hold"/>
                                        <p:tgtEl>
                                          <p:spTgt spid="1026"/>
                                        </p:tgtEl>
                                        <p:attrNameLst>
                                          <p:attrName>ppt_x</p:attrName>
                                        </p:attrNameLst>
                                      </p:cBhvr>
                                      <p:tavLst>
                                        <p:tav tm="0">
                                          <p:val>
                                            <p:strVal val="#ppt_x"/>
                                          </p:val>
                                        </p:tav>
                                        <p:tav tm="100000">
                                          <p:val>
                                            <p:strVal val="#ppt_x"/>
                                          </p:val>
                                        </p:tav>
                                      </p:tavLst>
                                    </p:anim>
                                    <p:anim calcmode="lin" valueType="num">
                                      <p:cBhvr additive="base">
                                        <p:cTn id="11"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1005576"/>
            <a:ext cx="4320480" cy="3132348"/>
          </a:xfrm>
        </p:spPr>
        <p:txBody>
          <a:bodyPr anchor="ctr">
            <a:normAutofit/>
          </a:bodyPr>
          <a:lstStyle/>
          <a:p>
            <a:pPr algn="ctr"/>
            <a:r>
              <a:rPr lang="en-MY" dirty="0"/>
              <a:t>The moment you are no longer willing to tolerate something, your life will change forever.</a:t>
            </a:r>
            <a:endParaRPr lang="en-ID" dirty="0"/>
          </a:p>
        </p:txBody>
      </p:sp>
    </p:spTree>
    <p:extLst>
      <p:ext uri="{BB962C8B-B14F-4D97-AF65-F5344CB8AC3E}">
        <p14:creationId xmlns:p14="http://schemas.microsoft.com/office/powerpoint/2010/main" val="36598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763688" y="1005576"/>
            <a:ext cx="3888432" cy="3132348"/>
          </a:xfrm>
        </p:spPr>
        <p:txBody>
          <a:bodyPr anchor="ctr">
            <a:normAutofit/>
          </a:bodyPr>
          <a:lstStyle/>
          <a:p>
            <a:pPr algn="ctr"/>
            <a:r>
              <a:rPr lang="en-MY" dirty="0"/>
              <a:t>The moment you raise those standards of yours, you shift your life forever.</a:t>
            </a:r>
            <a:endParaRPr lang="en-ID" dirty="0"/>
          </a:p>
        </p:txBody>
      </p:sp>
    </p:spTree>
    <p:extLst>
      <p:ext uri="{BB962C8B-B14F-4D97-AF65-F5344CB8AC3E}">
        <p14:creationId xmlns:p14="http://schemas.microsoft.com/office/powerpoint/2010/main" val="51899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15616" y="1005576"/>
            <a:ext cx="5184576" cy="3132348"/>
          </a:xfrm>
        </p:spPr>
        <p:txBody>
          <a:bodyPr anchor="ctr">
            <a:normAutofit/>
          </a:bodyPr>
          <a:lstStyle/>
          <a:p>
            <a:pPr algn="ctr"/>
            <a:r>
              <a:rPr lang="en-MY" dirty="0"/>
              <a:t>So make that decision today to make the right choice and consciously decide that there is always a higher standard that you can aim for.</a:t>
            </a:r>
            <a:endParaRPr lang="en-ID" dirty="0"/>
          </a:p>
        </p:txBody>
      </p:sp>
    </p:spTree>
    <p:extLst>
      <p:ext uri="{BB962C8B-B14F-4D97-AF65-F5344CB8AC3E}">
        <p14:creationId xmlns:p14="http://schemas.microsoft.com/office/powerpoint/2010/main" val="2648174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104456" cy="3132348"/>
          </a:xfrm>
        </p:spPr>
        <p:txBody>
          <a:bodyPr anchor="ctr">
            <a:normAutofit/>
          </a:bodyPr>
          <a:lstStyle/>
          <a:p>
            <a:r>
              <a:rPr lang="en-MY" b="1" dirty="0"/>
              <a:t>Be More Purposeful</a:t>
            </a:r>
            <a:endParaRPr lang="en-ID" dirty="0"/>
          </a:p>
          <a:p>
            <a:r>
              <a:rPr lang="en-MY" dirty="0"/>
              <a:t>The major difference between a life of “musts” and a life of “</a:t>
            </a:r>
            <a:r>
              <a:rPr lang="en-MY" dirty="0" err="1"/>
              <a:t>shoulds</a:t>
            </a:r>
            <a:r>
              <a:rPr lang="en-MY" dirty="0"/>
              <a:t>” is the life that you want and the life that you have.</a:t>
            </a:r>
            <a:endParaRPr lang="en-ID" dirty="0"/>
          </a:p>
        </p:txBody>
      </p:sp>
    </p:spTree>
    <p:extLst>
      <p:ext uri="{BB962C8B-B14F-4D97-AF65-F5344CB8AC3E}">
        <p14:creationId xmlns:p14="http://schemas.microsoft.com/office/powerpoint/2010/main" val="872347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dirty="0"/>
              <a:t>When you start living a life that </a:t>
            </a:r>
            <a:r>
              <a:rPr lang="en-MY" dirty="0" err="1"/>
              <a:t>centers</a:t>
            </a:r>
            <a:r>
              <a:rPr lang="en-MY" dirty="0"/>
              <a:t> on what you must have, you always try to find a way.</a:t>
            </a:r>
            <a:endParaRPr lang="en-ID" dirty="0"/>
          </a:p>
        </p:txBody>
      </p:sp>
    </p:spTree>
    <p:extLst>
      <p:ext uri="{BB962C8B-B14F-4D97-AF65-F5344CB8AC3E}">
        <p14:creationId xmlns:p14="http://schemas.microsoft.com/office/powerpoint/2010/main" val="1856980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91680" y="1203598"/>
            <a:ext cx="4320480" cy="2736304"/>
          </a:xfrm>
        </p:spPr>
        <p:txBody>
          <a:bodyPr anchor="ctr">
            <a:normAutofit/>
          </a:bodyPr>
          <a:lstStyle/>
          <a:p>
            <a:pPr algn="ctr"/>
            <a:r>
              <a:rPr lang="en-MY" dirty="0"/>
              <a:t>How does one go from ordinary to extraordinary? Why are some people ordinary while others are extraordinary?</a:t>
            </a:r>
            <a:endParaRPr lang="en-US" i="1" dirty="0"/>
          </a:p>
        </p:txBody>
      </p:sp>
    </p:spTree>
    <p:extLst>
      <p:ext uri="{BB962C8B-B14F-4D97-AF65-F5344CB8AC3E}">
        <p14:creationId xmlns:p14="http://schemas.microsoft.com/office/powerpoint/2010/main" val="2805440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005576"/>
            <a:ext cx="4608512" cy="3132348"/>
          </a:xfrm>
        </p:spPr>
        <p:txBody>
          <a:bodyPr anchor="ctr">
            <a:normAutofit/>
          </a:bodyPr>
          <a:lstStyle/>
          <a:p>
            <a:pPr algn="ctr"/>
            <a:r>
              <a:rPr lang="en-MY" dirty="0"/>
              <a:t>How does this happen? For this</a:t>
            </a:r>
            <a:br>
              <a:rPr lang="en-MY" dirty="0"/>
            </a:br>
            <a:r>
              <a:rPr lang="en-MY" dirty="0"/>
              <a:t>to happen, you have to learn your true purpose in life.</a:t>
            </a:r>
            <a:endParaRPr lang="en-ID" dirty="0"/>
          </a:p>
        </p:txBody>
      </p:sp>
    </p:spTree>
    <p:extLst>
      <p:ext uri="{BB962C8B-B14F-4D97-AF65-F5344CB8AC3E}">
        <p14:creationId xmlns:p14="http://schemas.microsoft.com/office/powerpoint/2010/main" val="174643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043608" y="1005576"/>
            <a:ext cx="5328592" cy="3132348"/>
          </a:xfrm>
        </p:spPr>
        <p:txBody>
          <a:bodyPr anchor="ctr">
            <a:normAutofit/>
          </a:bodyPr>
          <a:lstStyle/>
          <a:p>
            <a:pPr algn="ctr"/>
            <a:r>
              <a:rPr lang="en-MY" dirty="0"/>
              <a:t>Having found that, you need to start relating every one of those goals back to your true purpose. Now, imagine yourself quite old and well-stricken with age.</a:t>
            </a:r>
            <a:endParaRPr lang="en-ID" dirty="0"/>
          </a:p>
        </p:txBody>
      </p:sp>
    </p:spTree>
    <p:extLst>
      <p:ext uri="{BB962C8B-B14F-4D97-AF65-F5344CB8AC3E}">
        <p14:creationId xmlns:p14="http://schemas.microsoft.com/office/powerpoint/2010/main" val="465775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1005576"/>
            <a:ext cx="4320480" cy="3132348"/>
          </a:xfrm>
        </p:spPr>
        <p:txBody>
          <a:bodyPr anchor="ctr">
            <a:normAutofit/>
          </a:bodyPr>
          <a:lstStyle/>
          <a:p>
            <a:pPr algn="ctr"/>
            <a:r>
              <a:rPr lang="en-MY" dirty="0"/>
              <a:t>Those things are your motivations and inspirations for success. Those things are your musts.</a:t>
            </a:r>
            <a:endParaRPr lang="en-ID" dirty="0"/>
          </a:p>
        </p:txBody>
      </p:sp>
    </p:spTree>
    <p:extLst>
      <p:ext uri="{BB962C8B-B14F-4D97-AF65-F5344CB8AC3E}">
        <p14:creationId xmlns:p14="http://schemas.microsoft.com/office/powerpoint/2010/main" val="4243311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320480" cy="3132348"/>
          </a:xfrm>
        </p:spPr>
        <p:txBody>
          <a:bodyPr anchor="ctr">
            <a:normAutofit/>
          </a:bodyPr>
          <a:lstStyle/>
          <a:p>
            <a:r>
              <a:rPr lang="en-MY" b="1" dirty="0"/>
              <a:t>Face Those Fears</a:t>
            </a:r>
            <a:endParaRPr lang="en-ID" dirty="0"/>
          </a:p>
          <a:p>
            <a:r>
              <a:rPr lang="en-MY" dirty="0"/>
              <a:t>If you want to take the sky, burn the nests. Usually, you are forced to face your fears when there is no way out for you.</a:t>
            </a:r>
            <a:endParaRPr lang="en-ID" dirty="0"/>
          </a:p>
        </p:txBody>
      </p:sp>
    </p:spTree>
    <p:extLst>
      <p:ext uri="{BB962C8B-B14F-4D97-AF65-F5344CB8AC3E}">
        <p14:creationId xmlns:p14="http://schemas.microsoft.com/office/powerpoint/2010/main" val="2821058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043608" y="1005576"/>
            <a:ext cx="5328592" cy="1062118"/>
          </a:xfrm>
        </p:spPr>
        <p:txBody>
          <a:bodyPr anchor="ctr">
            <a:normAutofit/>
          </a:bodyPr>
          <a:lstStyle/>
          <a:p>
            <a:pPr algn="ctr"/>
            <a:r>
              <a:rPr lang="en-MY" dirty="0"/>
              <a:t>There are several fears that you will face.</a:t>
            </a:r>
            <a:endParaRPr lang="en-ID" dirty="0"/>
          </a:p>
        </p:txBody>
      </p:sp>
      <p:pic>
        <p:nvPicPr>
          <p:cNvPr id="2050" name="Picture 2" descr="Leaving Your Fears and Insecurities Behind">
            <a:extLst>
              <a:ext uri="{FF2B5EF4-FFF2-40B4-BE49-F238E27FC236}">
                <a16:creationId xmlns:a16="http://schemas.microsoft.com/office/drawing/2014/main" id="{06A62947-F34A-634B-B7F6-22DA046FBC1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0016" y="2067694"/>
            <a:ext cx="2555776" cy="1437624"/>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7571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 calcmode="lin" valueType="num">
                                      <p:cBhvr additive="base">
                                        <p:cTn id="10" dur="500" fill="hold"/>
                                        <p:tgtEl>
                                          <p:spTgt spid="2050"/>
                                        </p:tgtEl>
                                        <p:attrNameLst>
                                          <p:attrName>ppt_x</p:attrName>
                                        </p:attrNameLst>
                                      </p:cBhvr>
                                      <p:tavLst>
                                        <p:tav tm="0">
                                          <p:val>
                                            <p:strVal val="#ppt_x"/>
                                          </p:val>
                                        </p:tav>
                                        <p:tav tm="100000">
                                          <p:val>
                                            <p:strVal val="#ppt_x"/>
                                          </p:val>
                                        </p:tav>
                                      </p:tavLst>
                                    </p:anim>
                                    <p:anim calcmode="lin" valueType="num">
                                      <p:cBhvr additive="base">
                                        <p:cTn id="11"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dirty="0"/>
              <a:t>From the fear of being unlovable, the fear of inadequacy, to the fear of failure.</a:t>
            </a:r>
            <a:endParaRPr lang="en-ID" dirty="0"/>
          </a:p>
        </p:txBody>
      </p:sp>
    </p:spTree>
    <p:extLst>
      <p:ext uri="{BB962C8B-B14F-4D97-AF65-F5344CB8AC3E}">
        <p14:creationId xmlns:p14="http://schemas.microsoft.com/office/powerpoint/2010/main" val="3733518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To go from being ordinary to becoming extraordinary, be audacious.</a:t>
            </a:r>
            <a:endParaRPr lang="en-ID" dirty="0"/>
          </a:p>
        </p:txBody>
      </p:sp>
    </p:spTree>
    <p:extLst>
      <p:ext uri="{BB962C8B-B14F-4D97-AF65-F5344CB8AC3E}">
        <p14:creationId xmlns:p14="http://schemas.microsoft.com/office/powerpoint/2010/main" val="1567396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176464" cy="3132348"/>
          </a:xfrm>
        </p:spPr>
        <p:txBody>
          <a:bodyPr anchor="ctr">
            <a:normAutofit/>
          </a:bodyPr>
          <a:lstStyle/>
          <a:p>
            <a:r>
              <a:rPr lang="en-MY" b="1" dirty="0"/>
              <a:t>Invest In Self</a:t>
            </a:r>
            <a:endParaRPr lang="en-ID" dirty="0"/>
          </a:p>
          <a:p>
            <a:r>
              <a:rPr lang="en-MY" dirty="0"/>
              <a:t>If you are not learning, if you are not growing, you are dying.</a:t>
            </a:r>
            <a:endParaRPr lang="en-ID" dirty="0"/>
          </a:p>
        </p:txBody>
      </p:sp>
    </p:spTree>
    <p:extLst>
      <p:ext uri="{BB962C8B-B14F-4D97-AF65-F5344CB8AC3E}">
        <p14:creationId xmlns:p14="http://schemas.microsoft.com/office/powerpoint/2010/main" val="38200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91680" y="1005576"/>
            <a:ext cx="4032448" cy="3132348"/>
          </a:xfrm>
        </p:spPr>
        <p:txBody>
          <a:bodyPr anchor="ctr">
            <a:normAutofit/>
          </a:bodyPr>
          <a:lstStyle/>
          <a:p>
            <a:pPr algn="ctr"/>
            <a:r>
              <a:rPr lang="en-MY" dirty="0"/>
              <a:t>Take your life from the ordinary to the extraordinary by investing in yourself.</a:t>
            </a:r>
            <a:endParaRPr lang="en-ID" dirty="0"/>
          </a:p>
        </p:txBody>
      </p:sp>
    </p:spTree>
    <p:extLst>
      <p:ext uri="{BB962C8B-B14F-4D97-AF65-F5344CB8AC3E}">
        <p14:creationId xmlns:p14="http://schemas.microsoft.com/office/powerpoint/2010/main" val="3858152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Learn new skills, feed your mind with new ideas, take all your weaknesses and constantly improve upon them.</a:t>
            </a:r>
            <a:endParaRPr lang="en-ID" dirty="0"/>
          </a:p>
        </p:txBody>
      </p:sp>
    </p:spTree>
    <p:extLst>
      <p:ext uri="{BB962C8B-B14F-4D97-AF65-F5344CB8AC3E}">
        <p14:creationId xmlns:p14="http://schemas.microsoft.com/office/powerpoint/2010/main" val="3558629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91680" y="1203598"/>
            <a:ext cx="4320480" cy="2736304"/>
          </a:xfrm>
        </p:spPr>
        <p:txBody>
          <a:bodyPr anchor="ctr">
            <a:normAutofit/>
          </a:bodyPr>
          <a:lstStyle/>
          <a:p>
            <a:pPr algn="ctr"/>
            <a:r>
              <a:rPr lang="en-MY" dirty="0"/>
              <a:t>Becoming an individual extraordinaire is not a selection process; it is a choice.</a:t>
            </a:r>
            <a:endParaRPr lang="en-US" i="1" dirty="0"/>
          </a:p>
        </p:txBody>
      </p:sp>
    </p:spTree>
    <p:extLst>
      <p:ext uri="{BB962C8B-B14F-4D97-AF65-F5344CB8AC3E}">
        <p14:creationId xmlns:p14="http://schemas.microsoft.com/office/powerpoint/2010/main" val="2213133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r>
              <a:rPr lang="en-MY" b="1" dirty="0"/>
              <a:t>Move Past The Barest Minimum</a:t>
            </a:r>
            <a:endParaRPr lang="en-ID" dirty="0"/>
          </a:p>
          <a:p>
            <a:r>
              <a:rPr lang="en-MY" dirty="0"/>
              <a:t>The best zone for ordinary people is the bare or barest minimum, but if you want to make a difference, then you have to go beyond that.</a:t>
            </a:r>
            <a:endParaRPr lang="en-ID" dirty="0"/>
          </a:p>
        </p:txBody>
      </p:sp>
    </p:spTree>
    <p:extLst>
      <p:ext uri="{BB962C8B-B14F-4D97-AF65-F5344CB8AC3E}">
        <p14:creationId xmlns:p14="http://schemas.microsoft.com/office/powerpoint/2010/main" val="4001805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Have you ever wondered why the word extraordinary has an extra attached to the ordinary?</a:t>
            </a:r>
            <a:endParaRPr lang="en-ID" dirty="0"/>
          </a:p>
        </p:txBody>
      </p:sp>
    </p:spTree>
    <p:extLst>
      <p:ext uri="{BB962C8B-B14F-4D97-AF65-F5344CB8AC3E}">
        <p14:creationId xmlns:p14="http://schemas.microsoft.com/office/powerpoint/2010/main" val="667766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005576"/>
            <a:ext cx="4752528" cy="3132348"/>
          </a:xfrm>
        </p:spPr>
        <p:txBody>
          <a:bodyPr anchor="ctr">
            <a:normAutofit/>
          </a:bodyPr>
          <a:lstStyle/>
          <a:p>
            <a:pPr algn="ctr"/>
            <a:r>
              <a:rPr lang="en-MY" dirty="0"/>
              <a:t>You have to do what is necessary. You have to go above what you have been doing before.</a:t>
            </a:r>
            <a:endParaRPr lang="en-ID" dirty="0"/>
          </a:p>
        </p:txBody>
      </p:sp>
    </p:spTree>
    <p:extLst>
      <p:ext uri="{BB962C8B-B14F-4D97-AF65-F5344CB8AC3E}">
        <p14:creationId xmlns:p14="http://schemas.microsoft.com/office/powerpoint/2010/main" val="441441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You have to do something extra, be something extra, do everything necessary, and go the extra mile.</a:t>
            </a:r>
            <a:endParaRPr lang="en-ID" dirty="0"/>
          </a:p>
        </p:txBody>
      </p:sp>
    </p:spTree>
    <p:extLst>
      <p:ext uri="{BB962C8B-B14F-4D97-AF65-F5344CB8AC3E}">
        <p14:creationId xmlns:p14="http://schemas.microsoft.com/office/powerpoint/2010/main" val="84216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971600" y="1005576"/>
            <a:ext cx="5472608" cy="3132348"/>
          </a:xfrm>
        </p:spPr>
        <p:txBody>
          <a:bodyPr anchor="ctr">
            <a:normAutofit/>
          </a:bodyPr>
          <a:lstStyle/>
          <a:p>
            <a:pPr algn="ctr"/>
            <a:r>
              <a:rPr lang="en-MY" dirty="0"/>
              <a:t>You have to be so hungry for success that you do 1 percent extra of what you have been doing before. Let’s face it: what is unrealistic to mediocre people is plain unreasonable to extraordinary people.</a:t>
            </a:r>
            <a:endParaRPr lang="en-ID" dirty="0"/>
          </a:p>
        </p:txBody>
      </p:sp>
    </p:spTree>
    <p:extLst>
      <p:ext uri="{BB962C8B-B14F-4D97-AF65-F5344CB8AC3E}">
        <p14:creationId xmlns:p14="http://schemas.microsoft.com/office/powerpoint/2010/main" val="2788119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You cannot become extraordinary without that intense dedication to constant personal development and self-improvement.</a:t>
            </a:r>
            <a:endParaRPr lang="en-ID" dirty="0"/>
          </a:p>
        </p:txBody>
      </p:sp>
    </p:spTree>
    <p:extLst>
      <p:ext uri="{BB962C8B-B14F-4D97-AF65-F5344CB8AC3E}">
        <p14:creationId xmlns:p14="http://schemas.microsoft.com/office/powerpoint/2010/main" val="2815071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835696" y="1203598"/>
            <a:ext cx="4032448" cy="2736304"/>
          </a:xfrm>
        </p:spPr>
        <p:txBody>
          <a:bodyPr anchor="ctr">
            <a:normAutofit/>
          </a:bodyPr>
          <a:lstStyle/>
          <a:p>
            <a:pPr algn="ctr"/>
            <a:r>
              <a:rPr lang="en-MY" dirty="0"/>
              <a:t>Let’s face it: staying ordinary is also a choice, and no one else can make it for you.</a:t>
            </a:r>
            <a:endParaRPr lang="en-US" i="1" dirty="0"/>
          </a:p>
        </p:txBody>
      </p:sp>
    </p:spTree>
    <p:extLst>
      <p:ext uri="{BB962C8B-B14F-4D97-AF65-F5344CB8AC3E}">
        <p14:creationId xmlns:p14="http://schemas.microsoft.com/office/powerpoint/2010/main" val="3713200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203598"/>
            <a:ext cx="5184576" cy="2736304"/>
          </a:xfrm>
        </p:spPr>
        <p:txBody>
          <a:bodyPr anchor="ctr">
            <a:normAutofit/>
          </a:bodyPr>
          <a:lstStyle/>
          <a:p>
            <a:pPr algn="ctr"/>
            <a:r>
              <a:rPr lang="en-MY" dirty="0"/>
              <a:t>Extraordinary lives do not just happen overnight. Movie stars and elite athletes do not just wake up on a particular morning and find out that they are the greatest in the world.</a:t>
            </a:r>
            <a:endParaRPr lang="en-ID" dirty="0"/>
          </a:p>
        </p:txBody>
      </p:sp>
    </p:spTree>
    <p:extLst>
      <p:ext uri="{BB962C8B-B14F-4D97-AF65-F5344CB8AC3E}">
        <p14:creationId xmlns:p14="http://schemas.microsoft.com/office/powerpoint/2010/main" val="3240797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It is born out of an understanding that the greatest key to success is not just the amount of money you have or the family you are born into, but the accumulation of tiny changes.</a:t>
            </a:r>
            <a:endParaRPr lang="en-ID" dirty="0"/>
          </a:p>
        </p:txBody>
      </p:sp>
    </p:spTree>
    <p:extLst>
      <p:ext uri="{BB962C8B-B14F-4D97-AF65-F5344CB8AC3E}">
        <p14:creationId xmlns:p14="http://schemas.microsoft.com/office/powerpoint/2010/main" val="4122690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It can be so easy to underestimate the power of tiny changes and to also overestimate the vitality of one colossal defining moment.</a:t>
            </a:r>
            <a:endParaRPr lang="en-ID" dirty="0"/>
          </a:p>
        </p:txBody>
      </p:sp>
    </p:spTree>
    <p:extLst>
      <p:ext uri="{BB962C8B-B14F-4D97-AF65-F5344CB8AC3E}">
        <p14:creationId xmlns:p14="http://schemas.microsoft.com/office/powerpoint/2010/main" val="3115745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1203598"/>
            <a:ext cx="4464496" cy="2736304"/>
          </a:xfrm>
        </p:spPr>
        <p:txBody>
          <a:bodyPr anchor="ctr">
            <a:normAutofit/>
          </a:bodyPr>
          <a:lstStyle/>
          <a:p>
            <a:pPr algn="ctr"/>
            <a:r>
              <a:rPr lang="en-MY" dirty="0"/>
              <a:t>We need a massive encounter,</a:t>
            </a:r>
            <a:br>
              <a:rPr lang="en-MY" dirty="0"/>
            </a:br>
            <a:r>
              <a:rPr lang="en-MY" dirty="0"/>
              <a:t>a massive action, or a massive investment. We could not have been more wrong.</a:t>
            </a:r>
            <a:endParaRPr lang="en-ID" dirty="0"/>
          </a:p>
        </p:txBody>
      </p:sp>
    </p:spTree>
    <p:extLst>
      <p:ext uri="{BB962C8B-B14F-4D97-AF65-F5344CB8AC3E}">
        <p14:creationId xmlns:p14="http://schemas.microsoft.com/office/powerpoint/2010/main" val="3331732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Facet">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1488</TotalTime>
  <Words>1105</Words>
  <Application>Microsoft Macintosh PowerPoint</Application>
  <PresentationFormat>On-screen Show (16:9)</PresentationFormat>
  <Paragraphs>53</Paragraphs>
  <Slides>45</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45</vt:i4>
      </vt:variant>
    </vt:vector>
  </HeadingPairs>
  <TitlesOfParts>
    <vt:vector size="50" baseType="lpstr">
      <vt:lpstr>Arial</vt:lpstr>
      <vt:lpstr>Calibri</vt:lpstr>
      <vt:lpstr>Trebuchet MS</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Habits Consciousness</vt:lpstr>
      <vt:lpstr>PowerPoint Presentation</vt:lpstr>
      <vt:lpstr>PowerPoint Presentation</vt:lpstr>
      <vt:lpstr>PowerPoint Presentation</vt:lpstr>
      <vt:lpstr>PowerPoint Presentation</vt:lpstr>
      <vt:lpstr>PowerPoint Presentation</vt:lpstr>
      <vt:lpstr>Moving From Ordinary To Extraordinaire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126</cp:revision>
  <dcterms:created xsi:type="dcterms:W3CDTF">2018-10-15T07:11:14Z</dcterms:created>
  <dcterms:modified xsi:type="dcterms:W3CDTF">2024-06-29T10:09:33Z</dcterms:modified>
</cp:coreProperties>
</file>