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93" r:id="rId1"/>
  </p:sldMasterIdLst>
  <p:notesMasterIdLst>
    <p:notesMasterId r:id="rId40"/>
  </p:notesMasterIdLst>
  <p:sldIdLst>
    <p:sldId id="257" r:id="rId2"/>
    <p:sldId id="555" r:id="rId3"/>
    <p:sldId id="581" r:id="rId4"/>
    <p:sldId id="582" r:id="rId5"/>
    <p:sldId id="583" r:id="rId6"/>
    <p:sldId id="584" r:id="rId7"/>
    <p:sldId id="585" r:id="rId8"/>
    <p:sldId id="586" r:id="rId9"/>
    <p:sldId id="587" r:id="rId10"/>
    <p:sldId id="588" r:id="rId11"/>
    <p:sldId id="589" r:id="rId12"/>
    <p:sldId id="590" r:id="rId13"/>
    <p:sldId id="591" r:id="rId14"/>
    <p:sldId id="592" r:id="rId15"/>
    <p:sldId id="575" r:id="rId16"/>
    <p:sldId id="576" r:id="rId17"/>
    <p:sldId id="593" r:id="rId18"/>
    <p:sldId id="594" r:id="rId19"/>
    <p:sldId id="595" r:id="rId20"/>
    <p:sldId id="596" r:id="rId21"/>
    <p:sldId id="577" r:id="rId22"/>
    <p:sldId id="578" r:id="rId23"/>
    <p:sldId id="597" r:id="rId24"/>
    <p:sldId id="598" r:id="rId25"/>
    <p:sldId id="599" r:id="rId26"/>
    <p:sldId id="600" r:id="rId27"/>
    <p:sldId id="601" r:id="rId28"/>
    <p:sldId id="579" r:id="rId29"/>
    <p:sldId id="580" r:id="rId30"/>
    <p:sldId id="602" r:id="rId31"/>
    <p:sldId id="603" r:id="rId32"/>
    <p:sldId id="604" r:id="rId33"/>
    <p:sldId id="605" r:id="rId34"/>
    <p:sldId id="606" r:id="rId35"/>
    <p:sldId id="607" r:id="rId36"/>
    <p:sldId id="608" r:id="rId37"/>
    <p:sldId id="609" r:id="rId38"/>
    <p:sldId id="610" r:id="rId39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9E5"/>
    <a:srgbClr val="FFEC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125"/>
    <p:restoredTop sz="94650"/>
  </p:normalViewPr>
  <p:slideViewPr>
    <p:cSldViewPr>
      <p:cViewPr varScale="1">
        <p:scale>
          <a:sx n="118" d="100"/>
          <a:sy n="118" d="100"/>
        </p:scale>
        <p:origin x="208" y="111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461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8BA754-79BD-4972-839A-D62EA2C7C3EA}" type="datetimeFigureOut">
              <a:rPr lang="en-US" smtClean="0"/>
              <a:pPr/>
              <a:t>6/29/24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9BBF2C-A7F8-4A46-8FD9-0FE6834BDE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631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9BBF2C-A7F8-4A46-8FD9-0FE6834BDEB8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7348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6350"/>
            <a:ext cx="9144000" cy="5149850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300" y="1803400"/>
            <a:ext cx="5825202" cy="1234727"/>
          </a:xfrm>
        </p:spPr>
        <p:txBody>
          <a:bodyPr anchor="b">
            <a:noAutofit/>
          </a:bodyPr>
          <a:lstStyle>
            <a:lvl1pPr algn="r">
              <a:defRPr sz="405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300" y="3038125"/>
            <a:ext cx="5825202" cy="822674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6/29/24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4137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457200"/>
            <a:ext cx="6447501" cy="255270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52800"/>
            <a:ext cx="6447501" cy="1178222"/>
          </a:xfrm>
        </p:spPr>
        <p:txBody>
          <a:bodyPr anchor="ctr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6/29/24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9222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8500" y="457200"/>
            <a:ext cx="6070601" cy="226695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24604" y="2724150"/>
            <a:ext cx="5418393" cy="28575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52800"/>
            <a:ext cx="6447501" cy="1178222"/>
          </a:xfrm>
        </p:spPr>
        <p:txBody>
          <a:bodyPr anchor="ctr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6/29/24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06403" y="592784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669758" y="2164917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348819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1448991"/>
            <a:ext cx="6447501" cy="1946595"/>
          </a:xfrm>
        </p:spPr>
        <p:txBody>
          <a:bodyPr anchor="b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1135436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6/29/24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2784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8500" y="457200"/>
            <a:ext cx="6070601" cy="226695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07999" y="3009900"/>
            <a:ext cx="6447502" cy="385686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1135436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6/29/24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06403" y="592784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669758" y="2164917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726726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457200"/>
            <a:ext cx="6441152" cy="226695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07999" y="3009900"/>
            <a:ext cx="6447502" cy="385686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1135436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6/29/24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9648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6/29/24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9910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5755" y="457200"/>
            <a:ext cx="978557" cy="3938588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1" y="457200"/>
            <a:ext cx="5295113" cy="393858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6/29/24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7772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 b="1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342900" indent="0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 marL="685800" indent="0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 marL="1028700" indent="0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 marL="1371600" indent="0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6/29/24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8259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2025651"/>
            <a:ext cx="6447501" cy="1369936"/>
          </a:xfrm>
        </p:spPr>
        <p:txBody>
          <a:bodyPr anchor="b"/>
          <a:lstStyle>
            <a:lvl1pPr algn="l">
              <a:defRPr sz="3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645300"/>
          </a:xfrm>
        </p:spPr>
        <p:txBody>
          <a:bodyPr anchor="t"/>
          <a:lstStyle>
            <a:lvl1pPr marL="0" indent="0" algn="l">
              <a:buNone/>
              <a:defRPr sz="15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6/29/24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5315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1" y="1620442"/>
            <a:ext cx="3138026" cy="29105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7477" y="1620442"/>
            <a:ext cx="3138026" cy="291058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6/29/24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5035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6809" y="1620737"/>
            <a:ext cx="3139217" cy="432197"/>
          </a:xfrm>
        </p:spPr>
        <p:txBody>
          <a:bodyPr anchor="b">
            <a:noAutofit/>
          </a:bodyPr>
          <a:lstStyle>
            <a:lvl1pPr marL="0" indent="0">
              <a:buNone/>
              <a:defRPr sz="18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6809" y="2052934"/>
            <a:ext cx="3139217" cy="247808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16287" y="1620737"/>
            <a:ext cx="3139214" cy="432197"/>
          </a:xfrm>
        </p:spPr>
        <p:txBody>
          <a:bodyPr anchor="b">
            <a:noAutofit/>
          </a:bodyPr>
          <a:lstStyle>
            <a:lvl1pPr marL="0" indent="0">
              <a:buNone/>
              <a:defRPr sz="18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16288" y="2052934"/>
            <a:ext cx="3139213" cy="247808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6/29/24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7240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457200"/>
            <a:ext cx="6447501" cy="9906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6/29/24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30295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6/29/24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6516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1123953"/>
            <a:ext cx="2890896" cy="958850"/>
          </a:xfrm>
        </p:spPr>
        <p:txBody>
          <a:bodyPr anchor="b">
            <a:normAutofit/>
          </a:bodyPr>
          <a:lstStyle>
            <a:lvl1pPr>
              <a:defRPr sz="1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0346" y="386193"/>
            <a:ext cx="3385156" cy="41448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2082802"/>
            <a:ext cx="2890896" cy="1938337"/>
          </a:xfrm>
        </p:spPr>
        <p:txBody>
          <a:bodyPr>
            <a:normAutofit/>
          </a:bodyPr>
          <a:lstStyle>
            <a:lvl1pPr marL="0" indent="0">
              <a:buNone/>
              <a:defRPr sz="1050"/>
            </a:lvl1pPr>
            <a:lvl2pPr marL="342797" indent="0">
              <a:buNone/>
              <a:defRPr sz="1050"/>
            </a:lvl2pPr>
            <a:lvl3pPr marL="685595" indent="0">
              <a:buNone/>
              <a:defRPr sz="900"/>
            </a:lvl3pPr>
            <a:lvl4pPr marL="1028392" indent="0">
              <a:buNone/>
              <a:defRPr sz="750"/>
            </a:lvl4pPr>
            <a:lvl5pPr marL="1371188" indent="0">
              <a:buNone/>
              <a:defRPr sz="750"/>
            </a:lvl5pPr>
            <a:lvl6pPr marL="1713986" indent="0">
              <a:buNone/>
              <a:defRPr sz="750"/>
            </a:lvl6pPr>
            <a:lvl7pPr marL="2056783" indent="0">
              <a:buNone/>
              <a:defRPr sz="750"/>
            </a:lvl7pPr>
            <a:lvl8pPr marL="2399580" indent="0">
              <a:buNone/>
              <a:defRPr sz="750"/>
            </a:lvl8pPr>
            <a:lvl9pPr marL="2742377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6/29/24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0707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3600450"/>
            <a:ext cx="6447500" cy="425054"/>
          </a:xfrm>
        </p:spPr>
        <p:txBody>
          <a:bodyPr anchor="b">
            <a:normAutofit/>
          </a:bodyPr>
          <a:lstStyle>
            <a:lvl1pPr algn="l">
              <a:defRPr sz="1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8001" y="457200"/>
            <a:ext cx="6447501" cy="2884289"/>
          </a:xfrm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4025504"/>
            <a:ext cx="6447500" cy="505518"/>
          </a:xfrm>
        </p:spPr>
        <p:txBody>
          <a:bodyPr>
            <a:normAutofit/>
          </a:bodyPr>
          <a:lstStyle>
            <a:lvl1pPr marL="0" indent="0">
              <a:buNone/>
              <a:defRPr sz="9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6/29/24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336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6350"/>
            <a:ext cx="9144000" cy="5149850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1" y="457200"/>
            <a:ext cx="6447501" cy="9906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1620442"/>
            <a:ext cx="6447501" cy="29105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3850" y="4531022"/>
            <a:ext cx="68395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8241E9-601D-4A27-BF72-C7763949FF5A}" type="datetimeFigureOut">
              <a:rPr lang="en-US" smtClean="0"/>
              <a:pPr/>
              <a:t>6/29/24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8001" y="4531022"/>
            <a:ext cx="472320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2998" y="4531022"/>
            <a:ext cx="51250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accent1"/>
                </a:solidFill>
              </a:defRPr>
            </a:lvl1pPr>
          </a:lstStyle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505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4" r:id="rId1"/>
    <p:sldLayoutId id="2147483995" r:id="rId2"/>
    <p:sldLayoutId id="2147483996" r:id="rId3"/>
    <p:sldLayoutId id="2147483997" r:id="rId4"/>
    <p:sldLayoutId id="2147483998" r:id="rId5"/>
    <p:sldLayoutId id="2147483999" r:id="rId6"/>
    <p:sldLayoutId id="2147484000" r:id="rId7"/>
    <p:sldLayoutId id="2147484001" r:id="rId8"/>
    <p:sldLayoutId id="2147484002" r:id="rId9"/>
    <p:sldLayoutId id="2147484003" r:id="rId10"/>
    <p:sldLayoutId id="2147484004" r:id="rId11"/>
    <p:sldLayoutId id="2147484005" r:id="rId12"/>
    <p:sldLayoutId id="2147484006" r:id="rId13"/>
    <p:sldLayoutId id="2147484007" r:id="rId14"/>
    <p:sldLayoutId id="2147484008" r:id="rId15"/>
    <p:sldLayoutId id="2147484009" r:id="rId16"/>
  </p:sldLayoutIdLst>
  <p:txStyles>
    <p:titleStyle>
      <a:lvl1pPr algn="l" defTabSz="342900" rtl="0" eaLnBrk="1" latinLnBrk="0" hangingPunct="1">
        <a:spcBef>
          <a:spcPct val="0"/>
        </a:spcBef>
        <a:buNone/>
        <a:defRPr sz="27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57175" indent="-257175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3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-1186" b="14203"/>
          <a:stretch/>
        </p:blipFill>
        <p:spPr>
          <a:xfrm>
            <a:off x="-144016" y="-81499"/>
            <a:ext cx="9540552" cy="5399044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E9C44ADE-5969-E345-9A29-D3F18514F321}"/>
              </a:ext>
            </a:extLst>
          </p:cNvPr>
          <p:cNvSpPr/>
          <p:nvPr/>
        </p:nvSpPr>
        <p:spPr>
          <a:xfrm>
            <a:off x="5334000" y="2343150"/>
            <a:ext cx="3581400" cy="2514600"/>
          </a:xfrm>
          <a:prstGeom prst="rect">
            <a:avLst/>
          </a:prstGeom>
          <a:noFill/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985AB16-A654-B842-91B1-87A656B0390F}"/>
              </a:ext>
            </a:extLst>
          </p:cNvPr>
          <p:cNvSpPr/>
          <p:nvPr/>
        </p:nvSpPr>
        <p:spPr>
          <a:xfrm>
            <a:off x="5410200" y="2419350"/>
            <a:ext cx="3429000" cy="23622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086809A-4301-AD41-933D-AE418453FFDA}"/>
              </a:ext>
            </a:extLst>
          </p:cNvPr>
          <p:cNvSpPr txBox="1"/>
          <p:nvPr/>
        </p:nvSpPr>
        <p:spPr>
          <a:xfrm>
            <a:off x="5486400" y="2724156"/>
            <a:ext cx="3276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Calibri" panose="020F0502020204030204" pitchFamily="34" charset="0"/>
                <a:cs typeface="Calibri" panose="020F0502020204030204" pitchFamily="34" charset="0"/>
              </a:rPr>
              <a:t>Exploring The Marginal Gain Of The 1% Rule</a:t>
            </a:r>
            <a:endParaRPr lang="en-ID" sz="3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3648" y="1203598"/>
            <a:ext cx="4896544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It entails getting better by 1% in each event, which enhances the overall goal of winning the gold medal.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771608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3648" y="1203598"/>
            <a:ext cx="4896544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Marginal gains are attributed to different successes that you envy privately.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580444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7624" y="1203598"/>
            <a:ext cx="5328592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This theory suggests making small incremental changes and improvements across different areas of your personal life like career, relationships, health &amp; fitness, etc.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8034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9632" y="1203598"/>
            <a:ext cx="5184576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Improving yourself by just 1% is not a magical trick. It takes consistent and repeatedly minor activities across every aspect of your actions toward a goal.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906076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3648" y="1203598"/>
            <a:ext cx="4896544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All you need to do is identify the areas that need improvement, make small but consistent changes, and accumulate these minor improvements over time.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722223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F22974-DCBF-0441-8409-510318AB5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608" y="1131590"/>
            <a:ext cx="6912768" cy="1034430"/>
          </a:xfrm>
        </p:spPr>
        <p:txBody>
          <a:bodyPr>
            <a:normAutofit/>
          </a:bodyPr>
          <a:lstStyle/>
          <a:p>
            <a:r>
              <a:rPr lang="en-MY" dirty="0"/>
              <a:t>The Influence Of Exponential</a:t>
            </a:r>
            <a:br>
              <a:rPr lang="en-MY" dirty="0"/>
            </a:br>
            <a:r>
              <a:rPr lang="en-MY" dirty="0"/>
              <a:t>Compounding</a:t>
            </a:r>
            <a:endParaRPr lang="en-ID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4F929B-AAC0-2442-9D8F-2FD34352A8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3608" y="2211710"/>
            <a:ext cx="5184576" cy="2592288"/>
          </a:xfrm>
        </p:spPr>
        <p:txBody>
          <a:bodyPr>
            <a:normAutofit/>
          </a:bodyPr>
          <a:lstStyle/>
          <a:p>
            <a:r>
              <a:rPr lang="en-MY" dirty="0"/>
              <a:t>Majorly, the 1% rule for improvement leverages the power of exponential compounding.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680822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3648" y="1005576"/>
            <a:ext cx="4608512" cy="3132348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This is because the interest is calculated not only on the initial amount but also on the accumulated interest.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905060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5576" y="1005576"/>
            <a:ext cx="5904656" cy="3132348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In the same way, exponential compounding applied to personal productivity entails committing to improving yourself little by little every day (that is, you add value to yourself daily).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715345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3608" y="1005576"/>
            <a:ext cx="5328592" cy="3132348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Therefore, when compounded over time, it leads to substantial success. So if you are looking for ways to achieve your long-term goals, this is a method you can use.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819512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9632" y="1005576"/>
            <a:ext cx="4896544" cy="3132348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Indeed! 1% is an arbitrary number. You can choose a percentage that best suits your strategy personally, whether smaller or larger.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895077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3648" y="1203598"/>
            <a:ext cx="4896544" cy="2736304"/>
          </a:xfrm>
        </p:spPr>
        <p:txBody>
          <a:bodyPr anchor="ctr">
            <a:normAutofit/>
          </a:bodyPr>
          <a:lstStyle/>
          <a:p>
            <a:pPr algn="ctr"/>
            <a:r>
              <a:rPr lang="en-ID" i="1" dirty="0"/>
              <a:t>“Harnessing the power of the 1% Rule, at worst you’re going to create an improvement of 3.65X, but you could potentially create up to 3,700%, or 37X more.”</a:t>
            </a:r>
            <a:br>
              <a:rPr lang="en-ID" dirty="0"/>
            </a:br>
            <a:r>
              <a:rPr lang="en-ID" i="1" dirty="0"/>
              <a:t>― Tommy Baker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963627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9632" y="1005576"/>
            <a:ext cx="4896544" cy="3132348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The aim here is to consistently and reliably go at your own pace without comparing yourself to others.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683424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F22974-DCBF-0441-8409-510318AB5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608" y="1347614"/>
            <a:ext cx="6912768" cy="1106438"/>
          </a:xfrm>
        </p:spPr>
        <p:txBody>
          <a:bodyPr>
            <a:normAutofit/>
          </a:bodyPr>
          <a:lstStyle/>
          <a:p>
            <a:r>
              <a:rPr lang="en-MY" dirty="0"/>
              <a:t>Why Successful People Seek</a:t>
            </a:r>
            <a:br>
              <a:rPr lang="en-MY" dirty="0"/>
            </a:br>
            <a:r>
              <a:rPr lang="en-MY" dirty="0"/>
              <a:t>The 1% Principle</a:t>
            </a:r>
            <a:endParaRPr lang="en-ID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4F929B-AAC0-2442-9D8F-2FD34352A8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3608" y="2499742"/>
            <a:ext cx="4104456" cy="2592288"/>
          </a:xfrm>
        </p:spPr>
        <p:txBody>
          <a:bodyPr>
            <a:normAutofit/>
          </a:bodyPr>
          <a:lstStyle/>
          <a:p>
            <a:r>
              <a:rPr lang="en-MY" dirty="0"/>
              <a:t>Neuroplasticity refers to the brain’s ability to adapt and learn new things.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969363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47664" y="1005576"/>
            <a:ext cx="4320480" cy="3132348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It is majorly responsible for enhancing learning and skill acquisition.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205018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9632" y="1005576"/>
            <a:ext cx="4896544" cy="3132348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The human mind loves familiarity and consistency. It also resists change. However, with the marginal gains theory, you can make these changes minute and easy to manage.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790934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9632" y="843558"/>
            <a:ext cx="4896544" cy="1350150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High achievers recognize and understand this approach.</a:t>
            </a:r>
            <a:endParaRPr lang="en-ID" dirty="0"/>
          </a:p>
        </p:txBody>
      </p:sp>
      <p:pic>
        <p:nvPicPr>
          <p:cNvPr id="2050" name="Picture 2" descr="The achievers dilemma - News | Khaleej Times">
            <a:extLst>
              <a:ext uri="{FF2B5EF4-FFF2-40B4-BE49-F238E27FC236}">
                <a16:creationId xmlns:a16="http://schemas.microsoft.com/office/drawing/2014/main" id="{72B37682-24E0-754F-9A86-8891C31708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0016" y="2193708"/>
            <a:ext cx="2555776" cy="1437624"/>
          </a:xfrm>
          <a:prstGeom prst="rect">
            <a:avLst/>
          </a:prstGeom>
          <a:noFill/>
          <a:ln w="15875">
            <a:solidFill>
              <a:schemeClr val="tx1">
                <a:lumMod val="85000"/>
                <a:lumOff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4153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9632" y="1005576"/>
            <a:ext cx="4896544" cy="3132348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It is only by the culmination of consistent and tiny achievements that they’ll get what they want. The math is that simple!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311874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9632" y="1005576"/>
            <a:ext cx="4896544" cy="3132348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In the long haul, a 1% daily improvement contributes to a whopping 3700% by the end of a year. Doesn’t this sound like a game-changer?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179361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47664" y="1005576"/>
            <a:ext cx="4320480" cy="3132348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In this case, you need to create</a:t>
            </a:r>
            <a:br>
              <a:rPr lang="en-MY" dirty="0"/>
            </a:br>
            <a:r>
              <a:rPr lang="en-MY" dirty="0"/>
              <a:t>a quantified rate of improvement and a timeframe to see results.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593096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F22974-DCBF-0441-8409-510318AB5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608" y="1275606"/>
            <a:ext cx="6447501" cy="1106438"/>
          </a:xfrm>
        </p:spPr>
        <p:txBody>
          <a:bodyPr>
            <a:normAutofit/>
          </a:bodyPr>
          <a:lstStyle/>
          <a:p>
            <a:r>
              <a:rPr lang="en-MY" dirty="0"/>
              <a:t>Practical Tips For Implementing The Marginal Gains Theory In Your Daily Life</a:t>
            </a:r>
            <a:endParaRPr lang="en-ID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4F929B-AAC0-2442-9D8F-2FD34352A8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3608" y="2427734"/>
            <a:ext cx="4176464" cy="2592288"/>
          </a:xfrm>
        </p:spPr>
        <p:txBody>
          <a:bodyPr>
            <a:normAutofit/>
          </a:bodyPr>
          <a:lstStyle/>
          <a:p>
            <a:r>
              <a:rPr lang="en-MY" dirty="0"/>
              <a:t>There are certain steps you need to take if you wish to benefit from this theory.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4285081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3608" y="771550"/>
            <a:ext cx="5328592" cy="1278142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Instead, it requires practical involvement from you on a daily basis.</a:t>
            </a:r>
            <a:endParaRPr lang="en-ID" dirty="0"/>
          </a:p>
        </p:txBody>
      </p:sp>
      <p:pic>
        <p:nvPicPr>
          <p:cNvPr id="3074" name="Picture 2" descr="Community Involvement Can Benefit Your Business">
            <a:extLst>
              <a:ext uri="{FF2B5EF4-FFF2-40B4-BE49-F238E27FC236}">
                <a16:creationId xmlns:a16="http://schemas.microsoft.com/office/drawing/2014/main" id="{4143E322-BC99-1D40-8121-4934B136B1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2975" y="2049692"/>
            <a:ext cx="2529858" cy="1707654"/>
          </a:xfrm>
          <a:prstGeom prst="rect">
            <a:avLst/>
          </a:prstGeom>
          <a:noFill/>
          <a:ln w="15875">
            <a:solidFill>
              <a:schemeClr val="tx1">
                <a:lumMod val="85000"/>
                <a:lumOff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8585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7624" y="1203598"/>
            <a:ext cx="5328592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The marginal gain of the 1% rule revolves around the idea that everything we do can be incrementally improved daily.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4164748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47664" y="1005576"/>
            <a:ext cx="4320480" cy="3132348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Here are some tips on how to implement this theory in your daily life: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846411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9632" y="1005576"/>
            <a:ext cx="4896544" cy="3132348"/>
          </a:xfrm>
        </p:spPr>
        <p:txBody>
          <a:bodyPr anchor="ctr">
            <a:norm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MY" dirty="0"/>
              <a:t>Begin by evaluating your daily habits and routines. Do you think there are areas where you could do better? If yes, identify them.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681538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9632" y="1005576"/>
            <a:ext cx="4896544" cy="3132348"/>
          </a:xfrm>
        </p:spPr>
        <p:txBody>
          <a:bodyPr anchor="ctr">
            <a:norm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MY" dirty="0"/>
              <a:t>Start with manageable changes. This way, they don’t intimidate or overwhelm you to the point of stopping.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213186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47664" y="1005576"/>
            <a:ext cx="4320480" cy="3132348"/>
          </a:xfrm>
        </p:spPr>
        <p:txBody>
          <a:bodyPr anchor="ctr">
            <a:normAutofit/>
          </a:bodyPr>
          <a:lstStyle/>
          <a:p>
            <a:pPr lvl="0" algn="ctr"/>
            <a:r>
              <a:rPr lang="en-MY" dirty="0"/>
              <a:t>If it is a health-related issue, you can begin by drinking water daily or going on strolls.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4242283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9632" y="1005576"/>
            <a:ext cx="4896544" cy="3132348"/>
          </a:xfrm>
        </p:spPr>
        <p:txBody>
          <a:bodyPr anchor="ctr">
            <a:norm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MY" dirty="0"/>
              <a:t>Document your progress. For this, you can keep a journal, use an app, or whatever tracking tool you have at your disposal.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549858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3648" y="1005576"/>
            <a:ext cx="4608512" cy="3132348"/>
          </a:xfrm>
        </p:spPr>
        <p:txBody>
          <a:bodyPr anchor="ctr">
            <a:normAutofit/>
          </a:bodyPr>
          <a:lstStyle/>
          <a:p>
            <a:pPr lvl="0" algn="ctr"/>
            <a:r>
              <a:rPr lang="en-MY" dirty="0"/>
              <a:t>It will also serve as motivation whenever you become weary of the little changes you’re making.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146374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31640" y="1005576"/>
            <a:ext cx="4752528" cy="3132348"/>
          </a:xfrm>
        </p:spPr>
        <p:txBody>
          <a:bodyPr anchor="ctr">
            <a:normAutofit/>
          </a:bodyPr>
          <a:lstStyle/>
          <a:p>
            <a:pPr lvl="0" algn="ctr"/>
            <a:r>
              <a:rPr lang="en-MY" dirty="0"/>
              <a:t>Always remember that marginal gains are all about minor and steady improvements over time.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005713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7624" y="1005576"/>
            <a:ext cx="5040560" cy="3132348"/>
          </a:xfrm>
        </p:spPr>
        <p:txBody>
          <a:bodyPr anchor="ctr">
            <a:normAutofit/>
          </a:bodyPr>
          <a:lstStyle/>
          <a:p>
            <a:pPr lvl="0" algn="ctr"/>
            <a:r>
              <a:rPr lang="en-MY" dirty="0"/>
              <a:t>A common challenge that many humans have is that we seek immediate and large-scale results. However, these are things that marginal gains aren’t.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614002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9632" y="1005576"/>
            <a:ext cx="4896544" cy="3132348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So keep the end goal in mind while focusing on the process. </a:t>
            </a:r>
            <a:r>
              <a:rPr lang="en-MY"/>
              <a:t>For further motivation, reward yourself for the effort too, rather than just the outcome.</a:t>
            </a:r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819245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3648" y="915566"/>
            <a:ext cx="4896544" cy="1224136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By this calculation, every iteration should add a 1% value.</a:t>
            </a:r>
            <a:endParaRPr lang="en-US" i="1" dirty="0"/>
          </a:p>
        </p:txBody>
      </p:sp>
      <p:pic>
        <p:nvPicPr>
          <p:cNvPr id="1026" name="Picture 2" descr="Think Photos, Download The BEST Free Think Stock Photos &amp; HD Images">
            <a:extLst>
              <a:ext uri="{FF2B5EF4-FFF2-40B4-BE49-F238E27FC236}">
                <a16:creationId xmlns:a16="http://schemas.microsoft.com/office/drawing/2014/main" id="{70908AB2-FC8D-4B4F-AF0D-62AB5F9225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179" y="2139702"/>
            <a:ext cx="2561481" cy="1707654"/>
          </a:xfrm>
          <a:prstGeom prst="rect">
            <a:avLst/>
          </a:prstGeom>
          <a:noFill/>
          <a:ln w="15875">
            <a:solidFill>
              <a:schemeClr val="tx1">
                <a:lumMod val="85000"/>
                <a:lumOff val="1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2362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3648" y="1203598"/>
            <a:ext cx="4896544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Of course, these 1% improvements can seem quite slow, but you get to see the value over time.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562081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3648" y="1203598"/>
            <a:ext cx="4896544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So just imagine the incremental improvements that you’ll get in the span of a year. That’s quite a lot of marginal gains when aggregated.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731172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47664" y="1203598"/>
            <a:ext cx="4608512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In a year, you’ll probably have crossed more than two goals on your checklist.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597800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3648" y="1203598"/>
            <a:ext cx="4896544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The theory of marginal gains is not a new one. It has been used over the years in various industries around the globe, including in personal dealings.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4083587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3648" y="1203598"/>
            <a:ext cx="4896544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Many teams have leveraged the art of marginal gains for many years. Every competition, event, data point, and interaction is tracked and measured.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4042861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Facet">
  <a:themeElements>
    <a:clrScheme name="Blue Green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1482</TotalTime>
  <Words>860</Words>
  <Application>Microsoft Macintosh PowerPoint</Application>
  <PresentationFormat>On-screen Show (16:9)</PresentationFormat>
  <Paragraphs>42</Paragraphs>
  <Slides>38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3" baseType="lpstr">
      <vt:lpstr>Arial</vt:lpstr>
      <vt:lpstr>Calibri</vt:lpstr>
      <vt:lpstr>Trebuchet MS</vt:lpstr>
      <vt:lpstr>Wingdings 3</vt:lpstr>
      <vt:lpstr>Facet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Influence Of Exponential Compounding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Why Successful People Seek The 1% Principle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Practical Tips For Implementing The Marginal Gains Theory In Your Daily Life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125</cp:revision>
  <dcterms:created xsi:type="dcterms:W3CDTF">2018-10-15T07:11:14Z</dcterms:created>
  <dcterms:modified xsi:type="dcterms:W3CDTF">2024-06-29T13:19:23Z</dcterms:modified>
</cp:coreProperties>
</file>