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54"/>
  </p:notesMasterIdLst>
  <p:sldIdLst>
    <p:sldId id="257" r:id="rId2"/>
    <p:sldId id="555" r:id="rId3"/>
    <p:sldId id="581" r:id="rId4"/>
    <p:sldId id="582" r:id="rId5"/>
    <p:sldId id="583" r:id="rId6"/>
    <p:sldId id="584" r:id="rId7"/>
    <p:sldId id="585" r:id="rId8"/>
    <p:sldId id="586" r:id="rId9"/>
    <p:sldId id="575" r:id="rId10"/>
    <p:sldId id="576" r:id="rId11"/>
    <p:sldId id="587" r:id="rId12"/>
    <p:sldId id="588" r:id="rId13"/>
    <p:sldId id="589" r:id="rId14"/>
    <p:sldId id="590" r:id="rId15"/>
    <p:sldId id="591" r:id="rId16"/>
    <p:sldId id="592" r:id="rId17"/>
    <p:sldId id="593" r:id="rId18"/>
    <p:sldId id="594" r:id="rId19"/>
    <p:sldId id="595" r:id="rId20"/>
    <p:sldId id="596" r:id="rId21"/>
    <p:sldId id="597" r:id="rId22"/>
    <p:sldId id="598" r:id="rId23"/>
    <p:sldId id="599" r:id="rId24"/>
    <p:sldId id="600" r:id="rId25"/>
    <p:sldId id="601" r:id="rId26"/>
    <p:sldId id="602" r:id="rId27"/>
    <p:sldId id="603" r:id="rId28"/>
    <p:sldId id="577" r:id="rId29"/>
    <p:sldId id="578" r:id="rId30"/>
    <p:sldId id="604" r:id="rId31"/>
    <p:sldId id="605" r:id="rId32"/>
    <p:sldId id="606" r:id="rId33"/>
    <p:sldId id="607" r:id="rId34"/>
    <p:sldId id="608" r:id="rId35"/>
    <p:sldId id="609" r:id="rId36"/>
    <p:sldId id="610" r:id="rId37"/>
    <p:sldId id="579" r:id="rId38"/>
    <p:sldId id="580" r:id="rId39"/>
    <p:sldId id="611" r:id="rId40"/>
    <p:sldId id="612" r:id="rId41"/>
    <p:sldId id="613" r:id="rId42"/>
    <p:sldId id="614" r:id="rId43"/>
    <p:sldId id="615" r:id="rId44"/>
    <p:sldId id="616" r:id="rId45"/>
    <p:sldId id="617" r:id="rId46"/>
    <p:sldId id="618" r:id="rId47"/>
    <p:sldId id="619" r:id="rId48"/>
    <p:sldId id="620" r:id="rId49"/>
    <p:sldId id="621" r:id="rId50"/>
    <p:sldId id="622" r:id="rId51"/>
    <p:sldId id="623" r:id="rId52"/>
    <p:sldId id="624" r:id="rId5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6/30/24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4541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4992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488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53278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267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439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84991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7177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682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335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1650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3272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302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1265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007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6/30/24</a:t>
            </a:fld>
            <a:endParaRPr lang="en-US"/>
          </a:p>
        </p:txBody>
      </p:sp>
    </p:spTree>
    <p:extLst>
      <p:ext uri="{BB962C8B-B14F-4D97-AF65-F5344CB8AC3E}">
        <p14:creationId xmlns:p14="http://schemas.microsoft.com/office/powerpoint/2010/main" val="118333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6/30/24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030505174"/>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r="-1186" b="14203"/>
          <a:stretch/>
        </p:blipFill>
        <p:spPr>
          <a:xfrm>
            <a:off x="-144016" y="-81499"/>
            <a:ext cx="9540552" cy="5399044"/>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55391"/>
            <a:ext cx="3276600" cy="2062103"/>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The Difference Between Radical And Incremental Changes</a:t>
            </a:r>
            <a:endParaRPr lang="en-ID" sz="32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Basically, it entails a complete overhaul of the existing structures as if they weren’t in place at all.</a:t>
            </a:r>
            <a:endParaRPr lang="en-ID" dirty="0"/>
          </a:p>
        </p:txBody>
      </p:sp>
    </p:spTree>
    <p:extLst>
      <p:ext uri="{BB962C8B-B14F-4D97-AF65-F5344CB8AC3E}">
        <p14:creationId xmlns:p14="http://schemas.microsoft.com/office/powerpoint/2010/main" val="19050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A radical change is usually viewed as a bold and risky move that can prompt either success or failure.</a:t>
            </a:r>
            <a:endParaRPr lang="en-ID" dirty="0"/>
          </a:p>
        </p:txBody>
      </p:sp>
    </p:spTree>
    <p:extLst>
      <p:ext uri="{BB962C8B-B14F-4D97-AF65-F5344CB8AC3E}">
        <p14:creationId xmlns:p14="http://schemas.microsoft.com/office/powerpoint/2010/main" val="256001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223206"/>
            <a:ext cx="5328592" cy="702078"/>
          </a:xfrm>
        </p:spPr>
        <p:txBody>
          <a:bodyPr anchor="ctr">
            <a:normAutofit/>
          </a:bodyPr>
          <a:lstStyle/>
          <a:p>
            <a:pPr algn="ctr"/>
            <a:r>
              <a:rPr lang="en-MY" dirty="0"/>
              <a:t>Some examples of radical change include:</a:t>
            </a:r>
            <a:endParaRPr lang="en-ID" dirty="0"/>
          </a:p>
        </p:txBody>
      </p:sp>
      <p:pic>
        <p:nvPicPr>
          <p:cNvPr id="1026" name="Picture 2" descr="Don't be Afraid to Make Radical Changes">
            <a:extLst>
              <a:ext uri="{FF2B5EF4-FFF2-40B4-BE49-F238E27FC236}">
                <a16:creationId xmlns:a16="http://schemas.microsoft.com/office/drawing/2014/main" id="{10B84655-F83A-7947-899B-AF8D8894AC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4972" y="2142914"/>
            <a:ext cx="2585864" cy="129293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94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Industrial Revolution:</a:t>
            </a:r>
            <a:r>
              <a:rPr lang="en-MY" dirty="0"/>
              <a:t> This was a radical change that transformed society and economy around the globe.</a:t>
            </a:r>
            <a:endParaRPr lang="en-ID" dirty="0"/>
          </a:p>
        </p:txBody>
      </p:sp>
    </p:spTree>
    <p:extLst>
      <p:ext uri="{BB962C8B-B14F-4D97-AF65-F5344CB8AC3E}">
        <p14:creationId xmlns:p14="http://schemas.microsoft.com/office/powerpoint/2010/main" val="3921761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005576"/>
            <a:ext cx="4176464" cy="3132348"/>
          </a:xfrm>
        </p:spPr>
        <p:txBody>
          <a:bodyPr anchor="ctr">
            <a:normAutofit/>
          </a:bodyPr>
          <a:lstStyle/>
          <a:p>
            <a:pPr algn="ctr"/>
            <a:r>
              <a:rPr lang="en-MY" dirty="0"/>
              <a:t>It also introduced significant systems, practices, and new technologies.</a:t>
            </a:r>
            <a:endParaRPr lang="en-ID" dirty="0"/>
          </a:p>
        </p:txBody>
      </p:sp>
    </p:spTree>
    <p:extLst>
      <p:ext uri="{BB962C8B-B14F-4D97-AF65-F5344CB8AC3E}">
        <p14:creationId xmlns:p14="http://schemas.microsoft.com/office/powerpoint/2010/main" val="267710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Introduction of the Internet:</a:t>
            </a:r>
            <a:r>
              <a:rPr lang="en-MY" dirty="0"/>
              <a:t> The emergence of the internet was a radical change that revolutionized the way people communicate and access information.</a:t>
            </a:r>
            <a:endParaRPr lang="en-ID" dirty="0"/>
          </a:p>
        </p:txBody>
      </p:sp>
    </p:spTree>
    <p:extLst>
      <p:ext uri="{BB962C8B-B14F-4D97-AF65-F5344CB8AC3E}">
        <p14:creationId xmlns:p14="http://schemas.microsoft.com/office/powerpoint/2010/main" val="3954264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005576"/>
            <a:ext cx="4176464" cy="3132348"/>
          </a:xfrm>
        </p:spPr>
        <p:txBody>
          <a:bodyPr anchor="ctr">
            <a:normAutofit/>
          </a:bodyPr>
          <a:lstStyle/>
          <a:p>
            <a:pPr algn="ctr"/>
            <a:r>
              <a:rPr lang="en-MY" dirty="0"/>
              <a:t>This opened up a channel of new opportunities and possibilities for all and sundry.</a:t>
            </a:r>
            <a:endParaRPr lang="en-ID" dirty="0"/>
          </a:p>
        </p:txBody>
      </p:sp>
    </p:spTree>
    <p:extLst>
      <p:ext uri="{BB962C8B-B14F-4D97-AF65-F5344CB8AC3E}">
        <p14:creationId xmlns:p14="http://schemas.microsoft.com/office/powerpoint/2010/main" val="62155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These were some of the major and general changes that the world experienced.</a:t>
            </a:r>
            <a:endParaRPr lang="en-ID" dirty="0"/>
          </a:p>
        </p:txBody>
      </p:sp>
    </p:spTree>
    <p:extLst>
      <p:ext uri="{BB962C8B-B14F-4D97-AF65-F5344CB8AC3E}">
        <p14:creationId xmlns:p14="http://schemas.microsoft.com/office/powerpoint/2010/main" val="214649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Advantages of Radical Change</a:t>
            </a:r>
            <a:endParaRPr lang="en-ID" dirty="0"/>
          </a:p>
          <a:p>
            <a:r>
              <a:rPr lang="en-MY" dirty="0"/>
              <a:t>There are quite a number of advantages that this change brings about. They are as follows:</a:t>
            </a:r>
            <a:endParaRPr lang="en-ID" dirty="0"/>
          </a:p>
        </p:txBody>
      </p:sp>
    </p:spTree>
    <p:extLst>
      <p:ext uri="{BB962C8B-B14F-4D97-AF65-F5344CB8AC3E}">
        <p14:creationId xmlns:p14="http://schemas.microsoft.com/office/powerpoint/2010/main" val="246197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05576"/>
            <a:ext cx="5184576" cy="3132348"/>
          </a:xfrm>
        </p:spPr>
        <p:txBody>
          <a:bodyPr anchor="ctr">
            <a:normAutofit/>
          </a:bodyPr>
          <a:lstStyle/>
          <a:p>
            <a:pPr marL="342900" lvl="0" indent="-342900">
              <a:buFont typeface="Arial" panose="020B0604020202020204" pitchFamily="34" charset="0"/>
              <a:buChar char="•"/>
            </a:pPr>
            <a:r>
              <a:rPr lang="en-MY" b="1" dirty="0"/>
              <a:t>Generates a Clean Slate:</a:t>
            </a:r>
            <a:r>
              <a:rPr lang="en-MY" dirty="0"/>
              <a:t> It offers a chance to start afresh and generate a completely new system that works, which is free from the flaws and limitations of the traditional one.</a:t>
            </a:r>
            <a:endParaRPr lang="en-ID" dirty="0"/>
          </a:p>
        </p:txBody>
      </p:sp>
    </p:spTree>
    <p:extLst>
      <p:ext uri="{BB962C8B-B14F-4D97-AF65-F5344CB8AC3E}">
        <p14:creationId xmlns:p14="http://schemas.microsoft.com/office/powerpoint/2010/main" val="92376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611560" y="555526"/>
            <a:ext cx="6480720" cy="4032448"/>
          </a:xfrm>
        </p:spPr>
        <p:txBody>
          <a:bodyPr anchor="ctr">
            <a:normAutofit/>
          </a:bodyPr>
          <a:lstStyle/>
          <a:p>
            <a:pPr algn="ctr"/>
            <a:r>
              <a:rPr lang="en-ID" i="1" dirty="0"/>
              <a:t>“If we have learned nothing else from the 20th century, we should at least have grasped that the more perfect the answer, the more terrifying its consequences. Incremental improvements upon unsatisfactory circumstances are the best that we can hope for, and probably all we should seek.”</a:t>
            </a:r>
            <a:br>
              <a:rPr lang="en-ID" i="1" dirty="0"/>
            </a:br>
            <a:r>
              <a:rPr lang="en-ID" i="1" dirty="0"/>
              <a:t>— Tony </a:t>
            </a:r>
            <a:r>
              <a:rPr lang="en-ID" i="1" dirty="0" err="1"/>
              <a:t>Judt</a:t>
            </a:r>
            <a:endParaRPr lang="en-ID" dirty="0"/>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marL="342900" lvl="0" indent="-342900">
              <a:buFont typeface="Arial" panose="020B0604020202020204" pitchFamily="34" charset="0"/>
              <a:buChar char="•"/>
            </a:pPr>
            <a:r>
              <a:rPr lang="en-MY" b="1" dirty="0"/>
              <a:t>Speedy Results:</a:t>
            </a:r>
            <a:r>
              <a:rPr lang="en-MY" dirty="0"/>
              <a:t> This change leads to swift and dramatic outcomes. These are quite helpful in situations where urgent action is essential.</a:t>
            </a:r>
            <a:endParaRPr lang="en-ID" dirty="0"/>
          </a:p>
        </p:txBody>
      </p:sp>
    </p:spTree>
    <p:extLst>
      <p:ext uri="{BB962C8B-B14F-4D97-AF65-F5344CB8AC3E}">
        <p14:creationId xmlns:p14="http://schemas.microsoft.com/office/powerpoint/2010/main" val="268821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lvl="0" indent="-342900">
              <a:buFont typeface="Arial" panose="020B0604020202020204" pitchFamily="34" charset="0"/>
              <a:buChar char="•"/>
            </a:pPr>
            <a:r>
              <a:rPr lang="en-MY" b="1" dirty="0"/>
              <a:t>Provokes Innovation:</a:t>
            </a:r>
            <a:r>
              <a:rPr lang="en-MY" dirty="0"/>
              <a:t> It boosts innovation and new ways of thinking. Usually, this often leads to improvements and breakthroughs in different areas.</a:t>
            </a:r>
            <a:endParaRPr lang="en-ID" dirty="0"/>
          </a:p>
        </p:txBody>
      </p:sp>
    </p:spTree>
    <p:extLst>
      <p:ext uri="{BB962C8B-B14F-4D97-AF65-F5344CB8AC3E}">
        <p14:creationId xmlns:p14="http://schemas.microsoft.com/office/powerpoint/2010/main" val="87791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Disadvantages of Radical Change</a:t>
            </a:r>
            <a:endParaRPr lang="en-ID" dirty="0"/>
          </a:p>
          <a:p>
            <a:r>
              <a:rPr lang="en-MY" dirty="0"/>
              <a:t>Radical change also comes with certain flaws that you should consider. They are as follows:</a:t>
            </a:r>
            <a:endParaRPr lang="en-ID" dirty="0"/>
          </a:p>
        </p:txBody>
      </p:sp>
    </p:spTree>
    <p:extLst>
      <p:ext uri="{BB962C8B-B14F-4D97-AF65-F5344CB8AC3E}">
        <p14:creationId xmlns:p14="http://schemas.microsoft.com/office/powerpoint/2010/main" val="233928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indent="-342900">
              <a:buFont typeface="Arial" panose="020B0604020202020204" pitchFamily="34" charset="0"/>
              <a:buChar char="•"/>
            </a:pPr>
            <a:r>
              <a:rPr lang="en-MY" b="1" dirty="0"/>
              <a:t>Resistance to Change:</a:t>
            </a:r>
            <a:r>
              <a:rPr lang="en-MY" dirty="0"/>
              <a:t> It can cause major resistance from people who are already familiar with the existing system.</a:t>
            </a:r>
            <a:endParaRPr lang="en-ID" dirty="0"/>
          </a:p>
        </p:txBody>
      </p:sp>
    </p:spTree>
    <p:extLst>
      <p:ext uri="{BB962C8B-B14F-4D97-AF65-F5344CB8AC3E}">
        <p14:creationId xmlns:p14="http://schemas.microsoft.com/office/powerpoint/2010/main" val="270448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752528" cy="3132348"/>
          </a:xfrm>
        </p:spPr>
        <p:txBody>
          <a:bodyPr anchor="ctr">
            <a:normAutofit/>
          </a:bodyPr>
          <a:lstStyle/>
          <a:p>
            <a:pPr marL="342900" indent="-342900">
              <a:buFont typeface="Arial" panose="020B0604020202020204" pitchFamily="34" charset="0"/>
              <a:buChar char="•"/>
            </a:pPr>
            <a:r>
              <a:rPr lang="en-MY" b="1" dirty="0"/>
              <a:t>Highly Risky:</a:t>
            </a:r>
            <a:r>
              <a:rPr lang="en-MY" dirty="0"/>
              <a:t> This change is usually associated with uncertainties and high risk.</a:t>
            </a:r>
            <a:endParaRPr lang="en-ID" dirty="0"/>
          </a:p>
        </p:txBody>
      </p:sp>
    </p:spTree>
    <p:extLst>
      <p:ext uri="{BB962C8B-B14F-4D97-AF65-F5344CB8AC3E}">
        <p14:creationId xmlns:p14="http://schemas.microsoft.com/office/powerpoint/2010/main" val="68067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3132348"/>
          </a:xfrm>
        </p:spPr>
        <p:txBody>
          <a:bodyPr anchor="ctr">
            <a:normAutofit/>
          </a:bodyPr>
          <a:lstStyle/>
          <a:p>
            <a:pPr algn="ctr"/>
            <a:r>
              <a:rPr lang="en-MY" dirty="0"/>
              <a:t>Radical change plays a pivotal role in society. It does this by challenging and transforming the already existing systems and practices that are often tagged as oppressive, ineffective, or unfair.</a:t>
            </a:r>
            <a:endParaRPr lang="en-ID" dirty="0"/>
          </a:p>
        </p:txBody>
      </p:sp>
    </p:spTree>
    <p:extLst>
      <p:ext uri="{BB962C8B-B14F-4D97-AF65-F5344CB8AC3E}">
        <p14:creationId xmlns:p14="http://schemas.microsoft.com/office/powerpoint/2010/main" val="344577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005576"/>
            <a:ext cx="5616624" cy="3132348"/>
          </a:xfrm>
        </p:spPr>
        <p:txBody>
          <a:bodyPr anchor="ctr">
            <a:normAutofit/>
          </a:bodyPr>
          <a:lstStyle/>
          <a:p>
            <a:pPr algn="ctr"/>
            <a:r>
              <a:rPr lang="en-MY" dirty="0"/>
              <a:t>In a nutshell, radical change serves as a catalyst for progress by breaking down barriers and generating new opportunities for those who have been excluded.</a:t>
            </a:r>
            <a:endParaRPr lang="en-ID" dirty="0"/>
          </a:p>
        </p:txBody>
      </p:sp>
    </p:spTree>
    <p:extLst>
      <p:ext uri="{BB962C8B-B14F-4D97-AF65-F5344CB8AC3E}">
        <p14:creationId xmlns:p14="http://schemas.microsoft.com/office/powerpoint/2010/main" val="154001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1278142"/>
          </a:xfrm>
        </p:spPr>
        <p:txBody>
          <a:bodyPr anchor="ctr">
            <a:normAutofit/>
          </a:bodyPr>
          <a:lstStyle/>
          <a:p>
            <a:pPr algn="ctr"/>
            <a:r>
              <a:rPr lang="en-MY" dirty="0"/>
              <a:t>However, this change does not align with the 1% principle.</a:t>
            </a:r>
            <a:endParaRPr lang="en-ID" dirty="0"/>
          </a:p>
        </p:txBody>
      </p:sp>
      <p:pic>
        <p:nvPicPr>
          <p:cNvPr id="2050" name="Picture 2" descr="Principle Images – Browse 89,072 Stock Photos, Vectors, and Video | Adobe  Stock">
            <a:extLst>
              <a:ext uri="{FF2B5EF4-FFF2-40B4-BE49-F238E27FC236}">
                <a16:creationId xmlns:a16="http://schemas.microsoft.com/office/drawing/2014/main" id="{97A94291-7AD1-6745-934B-A5ED3EA22A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2525" y="2283718"/>
            <a:ext cx="2570758" cy="1367021"/>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621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Incremental Change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dirty="0"/>
              <a:t>Incremental change, on the other hand, refers to a gradual and continuous process of making small improvements or adjustments to the already existing systems.</a:t>
            </a:r>
            <a:endParaRPr lang="en-ID" dirty="0"/>
          </a:p>
        </p:txBody>
      </p:sp>
    </p:spTree>
    <p:extLst>
      <p:ext uri="{BB962C8B-B14F-4D97-AF65-F5344CB8AC3E}">
        <p14:creationId xmlns:p14="http://schemas.microsoft.com/office/powerpoint/2010/main" val="396936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Compared to its counterpart, it is often seen as a safer and more predictable approach to change.</a:t>
            </a:r>
            <a:endParaRPr lang="en-ID" dirty="0"/>
          </a:p>
        </p:txBody>
      </p:sp>
    </p:spTree>
    <p:extLst>
      <p:ext uri="{BB962C8B-B14F-4D97-AF65-F5344CB8AC3E}">
        <p14:creationId xmlns:p14="http://schemas.microsoft.com/office/powerpoint/2010/main" val="120501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Change is a constant force in our world. It is required for growth and progress. However, not all changes are the same.</a:t>
            </a:r>
            <a:endParaRPr lang="en-US" i="1" dirty="0"/>
          </a:p>
        </p:txBody>
      </p:sp>
    </p:spTree>
    <p:extLst>
      <p:ext uri="{BB962C8B-B14F-4D97-AF65-F5344CB8AC3E}">
        <p14:creationId xmlns:p14="http://schemas.microsoft.com/office/powerpoint/2010/main" val="371574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197243"/>
            <a:ext cx="4896544" cy="1134126"/>
          </a:xfrm>
        </p:spPr>
        <p:txBody>
          <a:bodyPr anchor="ctr">
            <a:normAutofit/>
          </a:bodyPr>
          <a:lstStyle/>
          <a:p>
            <a:pPr algn="ctr"/>
            <a:r>
              <a:rPr lang="en-MY" dirty="0"/>
              <a:t>This is because it minimizes the risk of disruption and chaos.</a:t>
            </a:r>
            <a:endParaRPr lang="en-ID" dirty="0"/>
          </a:p>
        </p:txBody>
      </p:sp>
      <p:pic>
        <p:nvPicPr>
          <p:cNvPr id="3074" name="Picture 2" descr="11 Things Every CEO Must Know About Disruption | Inc.com">
            <a:extLst>
              <a:ext uri="{FF2B5EF4-FFF2-40B4-BE49-F238E27FC236}">
                <a16:creationId xmlns:a16="http://schemas.microsoft.com/office/drawing/2014/main" id="{E5E05674-FF82-0D48-82FB-CE1BC87C91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6018" y="2376264"/>
            <a:ext cx="2523772" cy="141962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80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915566"/>
            <a:ext cx="4896544" cy="1278142"/>
          </a:xfrm>
        </p:spPr>
        <p:txBody>
          <a:bodyPr anchor="ctr">
            <a:normAutofit/>
          </a:bodyPr>
          <a:lstStyle/>
          <a:p>
            <a:pPr algn="ctr"/>
            <a:r>
              <a:rPr lang="en-MY" dirty="0"/>
              <a:t>A good example of incremental change is continuous improvement.</a:t>
            </a:r>
            <a:endParaRPr lang="en-ID" dirty="0"/>
          </a:p>
        </p:txBody>
      </p:sp>
      <p:pic>
        <p:nvPicPr>
          <p:cNvPr id="4098" name="Picture 2" descr="Continuous Improvement Stock Illustrations – 3,913 Continuous Improvement  Stock Illustrations, Vectors &amp; Clipart - Dreamstime">
            <a:extLst>
              <a:ext uri="{FF2B5EF4-FFF2-40B4-BE49-F238E27FC236}">
                <a16:creationId xmlns:a16="http://schemas.microsoft.com/office/drawing/2014/main" id="{85925701-AA49-2F49-872F-EBDD473950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193708"/>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8626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 calcmode="lin" valueType="num">
                                      <p:cBhvr additive="base">
                                        <p:cTn id="10" dur="500" fill="hold"/>
                                        <p:tgtEl>
                                          <p:spTgt spid="4098"/>
                                        </p:tgtEl>
                                        <p:attrNameLst>
                                          <p:attrName>ppt_x</p:attrName>
                                        </p:attrNameLst>
                                      </p:cBhvr>
                                      <p:tavLst>
                                        <p:tav tm="0">
                                          <p:val>
                                            <p:strVal val="#ppt_x"/>
                                          </p:val>
                                        </p:tav>
                                        <p:tav tm="100000">
                                          <p:val>
                                            <p:strVal val="#ppt_x"/>
                                          </p:val>
                                        </p:tav>
                                      </p:tavLst>
                                    </p:anim>
                                    <p:anim calcmode="lin" valueType="num">
                                      <p:cBhvr additive="base">
                                        <p:cTn id="1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It offers an iterative approach and leads to a more sustainable and efficient bottom line.</a:t>
            </a:r>
            <a:endParaRPr lang="en-ID" dirty="0"/>
          </a:p>
        </p:txBody>
      </p:sp>
    </p:spTree>
    <p:extLst>
      <p:ext uri="{BB962C8B-B14F-4D97-AF65-F5344CB8AC3E}">
        <p14:creationId xmlns:p14="http://schemas.microsoft.com/office/powerpoint/2010/main" val="1319131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Advantages of Incremental Change</a:t>
            </a:r>
            <a:endParaRPr lang="en-ID" dirty="0"/>
          </a:p>
          <a:p>
            <a:r>
              <a:rPr lang="en-MY" dirty="0"/>
              <a:t>There are various benefits of sticking to incremental change. Here are some of them:</a:t>
            </a:r>
            <a:endParaRPr lang="en-ID" dirty="0"/>
          </a:p>
        </p:txBody>
      </p:sp>
    </p:spTree>
    <p:extLst>
      <p:ext uri="{BB962C8B-B14F-4D97-AF65-F5344CB8AC3E}">
        <p14:creationId xmlns:p14="http://schemas.microsoft.com/office/powerpoint/2010/main" val="3058770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lvl="0" indent="-342900">
              <a:buFont typeface="Arial" panose="020B0604020202020204" pitchFamily="34" charset="0"/>
              <a:buChar char="•"/>
            </a:pPr>
            <a:r>
              <a:rPr lang="en-MY" b="1" dirty="0"/>
              <a:t>Less Risk:</a:t>
            </a:r>
            <a:r>
              <a:rPr lang="en-MY" dirty="0"/>
              <a:t> It is less risky than radical change. This is because it entails small and manageable adjustments that are less likely to cause chaos or disruption in your day-to-day activities.</a:t>
            </a:r>
            <a:endParaRPr lang="en-ID" dirty="0"/>
          </a:p>
        </p:txBody>
      </p:sp>
    </p:spTree>
    <p:extLst>
      <p:ext uri="{BB962C8B-B14F-4D97-AF65-F5344CB8AC3E}">
        <p14:creationId xmlns:p14="http://schemas.microsoft.com/office/powerpoint/2010/main" val="3064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05576"/>
            <a:ext cx="5184576" cy="3132348"/>
          </a:xfrm>
        </p:spPr>
        <p:txBody>
          <a:bodyPr anchor="ctr">
            <a:normAutofit/>
          </a:bodyPr>
          <a:lstStyle/>
          <a:p>
            <a:pPr marL="342900" lvl="0" indent="-342900">
              <a:buFont typeface="Arial" panose="020B0604020202020204" pitchFamily="34" charset="0"/>
              <a:buChar char="•"/>
            </a:pPr>
            <a:r>
              <a:rPr lang="en-MY" b="1" dirty="0"/>
              <a:t>Seamless Implementation:</a:t>
            </a:r>
            <a:r>
              <a:rPr lang="en-MY" dirty="0"/>
              <a:t> It is usually easier to enforce incremental change than radical change.</a:t>
            </a:r>
            <a:endParaRPr lang="en-ID" dirty="0"/>
          </a:p>
        </p:txBody>
      </p:sp>
    </p:spTree>
    <p:extLst>
      <p:ext uri="{BB962C8B-B14F-4D97-AF65-F5344CB8AC3E}">
        <p14:creationId xmlns:p14="http://schemas.microsoft.com/office/powerpoint/2010/main" val="166949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lvl="0" indent="-342900">
              <a:buFont typeface="Arial" panose="020B0604020202020204" pitchFamily="34" charset="0"/>
              <a:buChar char="•"/>
            </a:pPr>
            <a:r>
              <a:rPr lang="en-MY" b="1" dirty="0"/>
              <a:t>Generates Momentum:</a:t>
            </a:r>
            <a:r>
              <a:rPr lang="en-MY" dirty="0"/>
              <a:t> Over time, these incremental changes build momentum and lead to more significant changes.</a:t>
            </a:r>
            <a:endParaRPr lang="en-ID" dirty="0"/>
          </a:p>
        </p:txBody>
      </p:sp>
    </p:spTree>
    <p:extLst>
      <p:ext uri="{BB962C8B-B14F-4D97-AF65-F5344CB8AC3E}">
        <p14:creationId xmlns:p14="http://schemas.microsoft.com/office/powerpoint/2010/main" val="209879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Disadvantages Of Incremental Change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dirty="0"/>
              <a:t>There are various flaws that people are usually concerned about when implementing this principle. Here are some of them:</a:t>
            </a:r>
            <a:endParaRPr lang="en-ID" dirty="0"/>
          </a:p>
        </p:txBody>
      </p:sp>
    </p:spTree>
    <p:extLst>
      <p:ext uri="{BB962C8B-B14F-4D97-AF65-F5344CB8AC3E}">
        <p14:creationId xmlns:p14="http://schemas.microsoft.com/office/powerpoint/2010/main" val="428508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1494166"/>
          </a:xfrm>
        </p:spPr>
        <p:txBody>
          <a:bodyPr anchor="ctr">
            <a:normAutofit/>
          </a:bodyPr>
          <a:lstStyle/>
          <a:p>
            <a:pPr marL="342900" indent="-342900">
              <a:buFont typeface="Arial" panose="020B0604020202020204" pitchFamily="34" charset="0"/>
              <a:buChar char="•"/>
            </a:pPr>
            <a:r>
              <a:rPr lang="en-MY" b="1" dirty="0"/>
              <a:t>Slow Outcomes:</a:t>
            </a:r>
            <a:r>
              <a:rPr lang="en-MY" dirty="0"/>
              <a:t> This change takes a long time to produce results.</a:t>
            </a:r>
            <a:endParaRPr lang="en-ID" dirty="0"/>
          </a:p>
        </p:txBody>
      </p:sp>
      <p:pic>
        <p:nvPicPr>
          <p:cNvPr id="5122" name="Picture 2" descr="Why Slow Decision-Making Can Improve Outcomes - PM Today">
            <a:extLst>
              <a:ext uri="{FF2B5EF4-FFF2-40B4-BE49-F238E27FC236}">
                <a16:creationId xmlns:a16="http://schemas.microsoft.com/office/drawing/2014/main" id="{ECC0393B-C60F-9D44-ABB4-EE5F2D6678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0016" y="2571750"/>
            <a:ext cx="2555776" cy="143762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58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 calcmode="lin" valueType="num">
                                      <p:cBhvr additive="base">
                                        <p:cTn id="10" dur="500" fill="hold"/>
                                        <p:tgtEl>
                                          <p:spTgt spid="5122"/>
                                        </p:tgtEl>
                                        <p:attrNameLst>
                                          <p:attrName>ppt_x</p:attrName>
                                        </p:attrNameLst>
                                      </p:cBhvr>
                                      <p:tavLst>
                                        <p:tav tm="0">
                                          <p:val>
                                            <p:strVal val="#ppt_x"/>
                                          </p:val>
                                        </p:tav>
                                        <p:tav tm="100000">
                                          <p:val>
                                            <p:strVal val="#ppt_x"/>
                                          </p:val>
                                        </p:tav>
                                      </p:tavLst>
                                    </p:anim>
                                    <p:anim calcmode="lin" valueType="num">
                                      <p:cBhvr additive="base">
                                        <p:cTn id="11"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indent="-342900">
              <a:buFont typeface="Arial" panose="020B0604020202020204" pitchFamily="34" charset="0"/>
              <a:buChar char="•"/>
            </a:pPr>
            <a:r>
              <a:rPr lang="en-MY" b="1" dirty="0"/>
              <a:t>Limited Influence:</a:t>
            </a:r>
            <a:r>
              <a:rPr lang="en-MY" dirty="0"/>
              <a:t> There is a possibility of this change having less influence on the existing approach.</a:t>
            </a:r>
            <a:endParaRPr lang="en-ID" dirty="0"/>
          </a:p>
        </p:txBody>
      </p:sp>
    </p:spTree>
    <p:extLst>
      <p:ext uri="{BB962C8B-B14F-4D97-AF65-F5344CB8AC3E}">
        <p14:creationId xmlns:p14="http://schemas.microsoft.com/office/powerpoint/2010/main" val="989747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While some changes are gradual, small, and steady, others are sudden, large, and disruptive.</a:t>
            </a:r>
            <a:endParaRPr lang="en-ID" dirty="0"/>
          </a:p>
        </p:txBody>
      </p:sp>
    </p:spTree>
    <p:extLst>
      <p:ext uri="{BB962C8B-B14F-4D97-AF65-F5344CB8AC3E}">
        <p14:creationId xmlns:p14="http://schemas.microsoft.com/office/powerpoint/2010/main" val="2788504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indent="-342900">
              <a:buFont typeface="Arial" panose="020B0604020202020204" pitchFamily="34" charset="0"/>
              <a:buChar char="•"/>
            </a:pPr>
            <a:r>
              <a:rPr lang="en-MY" b="1" dirty="0"/>
              <a:t>Resistance to Change:</a:t>
            </a:r>
            <a:r>
              <a:rPr lang="en-MY" dirty="0"/>
              <a:t> Whether small or big, many people detest being taken away from their familiar grounds into unknown terrains.</a:t>
            </a:r>
            <a:endParaRPr lang="en-ID" dirty="0"/>
          </a:p>
        </p:txBody>
      </p:sp>
    </p:spTree>
    <p:extLst>
      <p:ext uri="{BB962C8B-B14F-4D97-AF65-F5344CB8AC3E}">
        <p14:creationId xmlns:p14="http://schemas.microsoft.com/office/powerpoint/2010/main" val="390084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Both radical and incremental change are similar in that they both aim to improve the existing system.</a:t>
            </a:r>
            <a:endParaRPr lang="en-ID" dirty="0"/>
          </a:p>
        </p:txBody>
      </p:sp>
    </p:spTree>
    <p:extLst>
      <p:ext uri="{BB962C8B-B14F-4D97-AF65-F5344CB8AC3E}">
        <p14:creationId xmlns:p14="http://schemas.microsoft.com/office/powerpoint/2010/main" val="57956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Also, both of these changes lead to better outcomes and progress in the long haul.</a:t>
            </a:r>
            <a:endParaRPr lang="en-ID" dirty="0"/>
          </a:p>
        </p:txBody>
      </p:sp>
    </p:spTree>
    <p:extLst>
      <p:ext uri="{BB962C8B-B14F-4D97-AF65-F5344CB8AC3E}">
        <p14:creationId xmlns:p14="http://schemas.microsoft.com/office/powerpoint/2010/main" val="102525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752528" cy="3132348"/>
          </a:xfrm>
        </p:spPr>
        <p:txBody>
          <a:bodyPr anchor="ctr">
            <a:normAutofit/>
          </a:bodyPr>
          <a:lstStyle/>
          <a:p>
            <a:r>
              <a:rPr lang="en-MY" b="1" dirty="0"/>
              <a:t>Differences Between Radical and Incremental Change</a:t>
            </a:r>
            <a:endParaRPr lang="en-ID" dirty="0"/>
          </a:p>
          <a:p>
            <a:r>
              <a:rPr lang="en-MY" dirty="0"/>
              <a:t>At this point, you should have noticed the differences between both changes.</a:t>
            </a:r>
            <a:endParaRPr lang="en-ID" dirty="0"/>
          </a:p>
        </p:txBody>
      </p:sp>
    </p:spTree>
    <p:extLst>
      <p:ext uri="{BB962C8B-B14F-4D97-AF65-F5344CB8AC3E}">
        <p14:creationId xmlns:p14="http://schemas.microsoft.com/office/powerpoint/2010/main" val="122063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So let’s take a look at some of the differences between both change principles:</a:t>
            </a:r>
            <a:endParaRPr lang="en-ID" dirty="0"/>
          </a:p>
        </p:txBody>
      </p:sp>
    </p:spTree>
    <p:extLst>
      <p:ext uri="{BB962C8B-B14F-4D97-AF65-F5344CB8AC3E}">
        <p14:creationId xmlns:p14="http://schemas.microsoft.com/office/powerpoint/2010/main" val="86255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lvl="0" indent="-342900">
              <a:buFont typeface="Arial" panose="020B0604020202020204" pitchFamily="34" charset="0"/>
              <a:buChar char="•"/>
            </a:pPr>
            <a:r>
              <a:rPr lang="en-MY" b="1" dirty="0"/>
              <a:t>Degree of Change:</a:t>
            </a:r>
            <a:r>
              <a:rPr lang="en-MY" dirty="0"/>
              <a:t> Incremental change entails making small and manageable adjustments over time, while radical change involves major and fundamental changes to the current approach.</a:t>
            </a:r>
            <a:endParaRPr lang="en-ID" dirty="0"/>
          </a:p>
        </p:txBody>
      </p:sp>
    </p:spTree>
    <p:extLst>
      <p:ext uri="{BB962C8B-B14F-4D97-AF65-F5344CB8AC3E}">
        <p14:creationId xmlns:p14="http://schemas.microsoft.com/office/powerpoint/2010/main" val="2750038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lvl="0" indent="-342900">
              <a:buFont typeface="Arial" panose="020B0604020202020204" pitchFamily="34" charset="0"/>
              <a:buChar char="•"/>
            </a:pPr>
            <a:r>
              <a:rPr lang="en-MY" b="1" dirty="0"/>
              <a:t>Speed of Change:</a:t>
            </a:r>
            <a:r>
              <a:rPr lang="en-MY" dirty="0"/>
              <a:t> While incremental change takes longer to yield results, radical change is often implemented quickly and has an instantaneous impact.</a:t>
            </a:r>
            <a:endParaRPr lang="en-ID" dirty="0"/>
          </a:p>
        </p:txBody>
      </p:sp>
    </p:spTree>
    <p:extLst>
      <p:ext uri="{BB962C8B-B14F-4D97-AF65-F5344CB8AC3E}">
        <p14:creationId xmlns:p14="http://schemas.microsoft.com/office/powerpoint/2010/main" val="1444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lvl="0" indent="-342900">
              <a:buFont typeface="Arial" panose="020B0604020202020204" pitchFamily="34" charset="0"/>
              <a:buChar char="•"/>
            </a:pPr>
            <a:r>
              <a:rPr lang="en-MY" b="1" dirty="0"/>
              <a:t>Amount of Risk:</a:t>
            </a:r>
            <a:r>
              <a:rPr lang="en-MY" dirty="0"/>
              <a:t> The risk, negative consequences, and uncertainty associated with radical change are often higher than that of incremental change.</a:t>
            </a:r>
            <a:endParaRPr lang="en-ID" dirty="0"/>
          </a:p>
        </p:txBody>
      </p:sp>
    </p:spTree>
    <p:extLst>
      <p:ext uri="{BB962C8B-B14F-4D97-AF65-F5344CB8AC3E}">
        <p14:creationId xmlns:p14="http://schemas.microsoft.com/office/powerpoint/2010/main" val="134245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marL="342900" lvl="0" indent="-342900">
              <a:buFont typeface="Arial" panose="020B0604020202020204" pitchFamily="34" charset="0"/>
              <a:buChar char="•"/>
            </a:pPr>
            <a:r>
              <a:rPr lang="en-MY" b="1" dirty="0"/>
              <a:t>Resistance Level:</a:t>
            </a:r>
            <a:r>
              <a:rPr lang="en-MY" dirty="0"/>
              <a:t> While radical change is met with significant resistance from people, incremental change involves more disruption to the existing system.</a:t>
            </a:r>
            <a:endParaRPr lang="en-ID" dirty="0"/>
          </a:p>
        </p:txBody>
      </p:sp>
    </p:spTree>
    <p:extLst>
      <p:ext uri="{BB962C8B-B14F-4D97-AF65-F5344CB8AC3E}">
        <p14:creationId xmlns:p14="http://schemas.microsoft.com/office/powerpoint/2010/main" val="1438734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lvl="0" algn="ctr"/>
            <a:r>
              <a:rPr lang="en-MY" dirty="0"/>
              <a:t>At this point, which do you think is better? Well, neither can be said to be over-the-top than the other.</a:t>
            </a:r>
            <a:endParaRPr lang="en-ID" dirty="0"/>
          </a:p>
        </p:txBody>
      </p:sp>
    </p:spTree>
    <p:extLst>
      <p:ext uri="{BB962C8B-B14F-4D97-AF65-F5344CB8AC3E}">
        <p14:creationId xmlns:p14="http://schemas.microsoft.com/office/powerpoint/2010/main" val="872662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 difference in these changes can be classified into incremental and radical changes.</a:t>
            </a:r>
            <a:endParaRPr lang="en-ID" dirty="0"/>
          </a:p>
        </p:txBody>
      </p:sp>
    </p:spTree>
    <p:extLst>
      <p:ext uri="{BB962C8B-B14F-4D97-AF65-F5344CB8AC3E}">
        <p14:creationId xmlns:p14="http://schemas.microsoft.com/office/powerpoint/2010/main" val="134755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lvl="0" algn="ctr"/>
            <a:r>
              <a:rPr lang="en-MY" dirty="0"/>
              <a:t>In some cases, radical change may be the key to addressing deep-rooted issues and creating a better strategy that works better with the needs and values of contemporary society.</a:t>
            </a:r>
            <a:endParaRPr lang="en-ID" dirty="0"/>
          </a:p>
        </p:txBody>
      </p:sp>
    </p:spTree>
    <p:extLst>
      <p:ext uri="{BB962C8B-B14F-4D97-AF65-F5344CB8AC3E}">
        <p14:creationId xmlns:p14="http://schemas.microsoft.com/office/powerpoint/2010/main" val="3195927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lvl="0" algn="ctr"/>
            <a:r>
              <a:rPr lang="en-MY" dirty="0"/>
              <a:t>In a nutshell, the decision between which change is better does not have an objective answer.</a:t>
            </a:r>
            <a:endParaRPr lang="en-ID" dirty="0"/>
          </a:p>
        </p:txBody>
      </p:sp>
    </p:spTree>
    <p:extLst>
      <p:ext uri="{BB962C8B-B14F-4D97-AF65-F5344CB8AC3E}">
        <p14:creationId xmlns:p14="http://schemas.microsoft.com/office/powerpoint/2010/main" val="335593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a:t>Rather, it is based on a careful analysis of the situation and the options available at your disposal.</a:t>
            </a:r>
            <a:endParaRPr lang="en-ID"/>
          </a:p>
        </p:txBody>
      </p:sp>
    </p:spTree>
    <p:extLst>
      <p:ext uri="{BB962C8B-B14F-4D97-AF65-F5344CB8AC3E}">
        <p14:creationId xmlns:p14="http://schemas.microsoft.com/office/powerpoint/2010/main" val="4032901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On the other hand, radical changes refer to a complete overhaul of the current system.</a:t>
            </a:r>
            <a:endParaRPr lang="en-ID" dirty="0"/>
          </a:p>
        </p:txBody>
      </p:sp>
    </p:spTree>
    <p:extLst>
      <p:ext uri="{BB962C8B-B14F-4D97-AF65-F5344CB8AC3E}">
        <p14:creationId xmlns:p14="http://schemas.microsoft.com/office/powerpoint/2010/main" val="137102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Therefore, understanding the concept of each can help you use them to make meaningful progress in society.</a:t>
            </a:r>
            <a:endParaRPr lang="en-ID" dirty="0"/>
          </a:p>
        </p:txBody>
      </p:sp>
    </p:spTree>
    <p:extLst>
      <p:ext uri="{BB962C8B-B14F-4D97-AF65-F5344CB8AC3E}">
        <p14:creationId xmlns:p14="http://schemas.microsoft.com/office/powerpoint/2010/main" val="3103152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In this chapter, we’ll be exploring the differences between the two types of changes and their roles in attaining success.</a:t>
            </a:r>
            <a:endParaRPr lang="en-ID" dirty="0"/>
          </a:p>
        </p:txBody>
      </p:sp>
    </p:spTree>
    <p:extLst>
      <p:ext uri="{BB962C8B-B14F-4D97-AF65-F5344CB8AC3E}">
        <p14:creationId xmlns:p14="http://schemas.microsoft.com/office/powerpoint/2010/main" val="634767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Radical Change</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5184576" cy="2592288"/>
          </a:xfrm>
        </p:spPr>
        <p:txBody>
          <a:bodyPr>
            <a:normAutofit/>
          </a:bodyPr>
          <a:lstStyle/>
          <a:p>
            <a:r>
              <a:rPr lang="en-MY" dirty="0"/>
              <a:t>This change entails a significant and fundamental transformation in the current approach.</a:t>
            </a:r>
            <a:endParaRPr lang="en-ID" dirty="0"/>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1460</TotalTime>
  <Words>1077</Words>
  <Application>Microsoft Macintosh PowerPoint</Application>
  <PresentationFormat>On-screen Show (16:9)</PresentationFormat>
  <Paragraphs>60</Paragraphs>
  <Slides>52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52</vt:i4>
      </vt:variant>
    </vt:vector>
  </HeadingPairs>
  <TitlesOfParts>
    <vt:vector size="57"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Radical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Incremental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Disadvantages Of Incremental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125</cp:revision>
  <dcterms:created xsi:type="dcterms:W3CDTF">2018-10-15T07:11:14Z</dcterms:created>
  <dcterms:modified xsi:type="dcterms:W3CDTF">2024-06-29T22:03:31Z</dcterms:modified>
</cp:coreProperties>
</file>