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3" r:id="rId1"/>
  </p:sldMasterIdLst>
  <p:notesMasterIdLst>
    <p:notesMasterId r:id="rId47"/>
  </p:notesMasterIdLst>
  <p:sldIdLst>
    <p:sldId id="257" r:id="rId2"/>
    <p:sldId id="555" r:id="rId3"/>
    <p:sldId id="577" r:id="rId4"/>
    <p:sldId id="578" r:id="rId5"/>
    <p:sldId id="579" r:id="rId6"/>
    <p:sldId id="580" r:id="rId7"/>
    <p:sldId id="581" r:id="rId8"/>
    <p:sldId id="582" r:id="rId9"/>
    <p:sldId id="583" r:id="rId10"/>
    <p:sldId id="556" r:id="rId11"/>
    <p:sldId id="572" r:id="rId12"/>
    <p:sldId id="584" r:id="rId13"/>
    <p:sldId id="585" r:id="rId14"/>
    <p:sldId id="586" r:id="rId15"/>
    <p:sldId id="587" r:id="rId16"/>
    <p:sldId id="588" r:id="rId17"/>
    <p:sldId id="589" r:id="rId18"/>
    <p:sldId id="590" r:id="rId19"/>
    <p:sldId id="591" r:id="rId20"/>
    <p:sldId id="592" r:id="rId21"/>
    <p:sldId id="593" r:id="rId22"/>
    <p:sldId id="594" r:id="rId23"/>
    <p:sldId id="595" r:id="rId24"/>
    <p:sldId id="596" r:id="rId25"/>
    <p:sldId id="597" r:id="rId26"/>
    <p:sldId id="598" r:id="rId27"/>
    <p:sldId id="599" r:id="rId28"/>
    <p:sldId id="600" r:id="rId29"/>
    <p:sldId id="601" r:id="rId30"/>
    <p:sldId id="602" r:id="rId31"/>
    <p:sldId id="603" r:id="rId32"/>
    <p:sldId id="604" r:id="rId33"/>
    <p:sldId id="605" r:id="rId34"/>
    <p:sldId id="606" r:id="rId35"/>
    <p:sldId id="607" r:id="rId36"/>
    <p:sldId id="608" r:id="rId37"/>
    <p:sldId id="609" r:id="rId38"/>
    <p:sldId id="610" r:id="rId39"/>
    <p:sldId id="611" r:id="rId40"/>
    <p:sldId id="612" r:id="rId41"/>
    <p:sldId id="613" r:id="rId42"/>
    <p:sldId id="614" r:id="rId43"/>
    <p:sldId id="615" r:id="rId44"/>
    <p:sldId id="616" r:id="rId45"/>
    <p:sldId id="617" r:id="rId4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25"/>
    <p:restoredTop sz="94650"/>
  </p:normalViewPr>
  <p:slideViewPr>
    <p:cSldViewPr>
      <p:cViewPr varScale="1">
        <p:scale>
          <a:sx n="118" d="100"/>
          <a:sy n="118" d="100"/>
        </p:scale>
        <p:origin x="208" y="111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5/13/24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6350"/>
            <a:ext cx="9144000" cy="5149850"/>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29389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95789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2154503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8157714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2598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150961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7072676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999663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1">
                <a:solidFill>
                  <a:schemeClr val="accent1">
                    <a:lumMod val="50000"/>
                  </a:schemeClr>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normAutofit/>
          </a:bodyPr>
          <a:lstStyle>
            <a:lvl1pPr marL="0" indent="0">
              <a:buNone/>
              <a:defRPr sz="2400">
                <a:solidFill>
                  <a:schemeClr val="tx1">
                    <a:lumMod val="85000"/>
                    <a:lumOff val="15000"/>
                  </a:schemeClr>
                </a:solidFill>
                <a:latin typeface="Calibri" panose="020F0502020204030204" pitchFamily="34" charset="0"/>
                <a:cs typeface="Calibri" panose="020F0502020204030204" pitchFamily="34" charset="0"/>
              </a:defRPr>
            </a:lvl1pPr>
            <a:lvl2pPr marL="342900" indent="0">
              <a:buNone/>
              <a:defRPr sz="2400">
                <a:solidFill>
                  <a:schemeClr val="tx1">
                    <a:lumMod val="85000"/>
                    <a:lumOff val="15000"/>
                  </a:schemeClr>
                </a:solidFill>
                <a:latin typeface="Calibri" panose="020F0502020204030204" pitchFamily="34" charset="0"/>
                <a:cs typeface="Calibri" panose="020F0502020204030204" pitchFamily="34" charset="0"/>
              </a:defRPr>
            </a:lvl2pPr>
            <a:lvl3pPr marL="685800" indent="0">
              <a:buNone/>
              <a:defRPr sz="2400">
                <a:solidFill>
                  <a:schemeClr val="tx1">
                    <a:lumMod val="85000"/>
                    <a:lumOff val="15000"/>
                  </a:schemeClr>
                </a:solidFill>
                <a:latin typeface="Calibri" panose="020F0502020204030204" pitchFamily="34" charset="0"/>
                <a:cs typeface="Calibri" panose="020F0502020204030204" pitchFamily="34" charset="0"/>
              </a:defRPr>
            </a:lvl3pPr>
            <a:lvl4pPr marL="1028700" indent="0">
              <a:buNone/>
              <a:defRPr sz="2400">
                <a:solidFill>
                  <a:schemeClr val="tx1">
                    <a:lumMod val="85000"/>
                    <a:lumOff val="15000"/>
                  </a:schemeClr>
                </a:solidFill>
                <a:latin typeface="Calibri" panose="020F0502020204030204" pitchFamily="34" charset="0"/>
                <a:cs typeface="Calibri" panose="020F0502020204030204" pitchFamily="34" charset="0"/>
              </a:defRPr>
            </a:lvl4pPr>
            <a:lvl5pPr marL="1371600" indent="0">
              <a:buNone/>
              <a:defRPr sz="2400">
                <a:solidFill>
                  <a:schemeClr val="tx1">
                    <a:lumMod val="85000"/>
                    <a:lumOff val="1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242718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454990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D8241E9-601D-4A27-BF72-C7763949FF5A}" type="datetimeFigureOut">
              <a:rPr lang="en-US" smtClean="0"/>
              <a:pPr/>
              <a:t>5/13/24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117476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8241E9-601D-4A27-BF72-C7763949FF5A}" type="datetimeFigureOut">
              <a:rPr lang="en-US" smtClean="0"/>
              <a:pPr/>
              <a:t>5/13/24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3838829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D8241E9-601D-4A27-BF72-C7763949FF5A}" type="datetimeFigureOut">
              <a:rPr lang="en-US" smtClean="0"/>
              <a:pPr/>
              <a:t>5/13/24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4090617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5/13/24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2851844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5/13/24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extLst>
      <p:ext uri="{BB962C8B-B14F-4D97-AF65-F5344CB8AC3E}">
        <p14:creationId xmlns:p14="http://schemas.microsoft.com/office/powerpoint/2010/main" val="690011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5/13/24</a:t>
            </a:fld>
            <a:endParaRPr lang="en-US"/>
          </a:p>
        </p:txBody>
      </p:sp>
    </p:spTree>
    <p:extLst>
      <p:ext uri="{BB962C8B-B14F-4D97-AF65-F5344CB8AC3E}">
        <p14:creationId xmlns:p14="http://schemas.microsoft.com/office/powerpoint/2010/main" val="4149657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D8241E9-601D-4A27-BF72-C7763949FF5A}" type="datetimeFigureOut">
              <a:rPr lang="en-US" smtClean="0"/>
              <a:pPr/>
              <a:t>5/13/24</a:t>
            </a:fld>
            <a:endParaRPr lang="en-US"/>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fld id="{4586AFA4-EB3C-4B7D-993E-220BD55D95C0}" type="slidenum">
              <a:rPr lang="en-US" smtClean="0"/>
              <a:pPr/>
              <a:t>‹#›</a:t>
            </a:fld>
            <a:endParaRPr lang="en-US"/>
          </a:p>
        </p:txBody>
      </p:sp>
    </p:spTree>
    <p:extLst>
      <p:ext uri="{BB962C8B-B14F-4D97-AF65-F5344CB8AC3E}">
        <p14:creationId xmlns:p14="http://schemas.microsoft.com/office/powerpoint/2010/main" val="2408366720"/>
      </p:ext>
    </p:extLst>
  </p:cSld>
  <p:clrMap bg1="lt1" tx1="dk1" bg2="lt2" tx2="dk2" accent1="accent1" accent2="accent2" accent3="accent3" accent4="accent4" accent5="accent5" accent6="accent6" hlink="hlink" folHlink="folHlink"/>
  <p:sldLayoutIdLst>
    <p:sldLayoutId id="2147483994" r:id="rId1"/>
    <p:sldLayoutId id="2147483995" r:id="rId2"/>
    <p:sldLayoutId id="2147483996" r:id="rId3"/>
    <p:sldLayoutId id="2147483997" r:id="rId4"/>
    <p:sldLayoutId id="2147483998" r:id="rId5"/>
    <p:sldLayoutId id="2147483999" r:id="rId6"/>
    <p:sldLayoutId id="2147484000" r:id="rId7"/>
    <p:sldLayoutId id="2147484001" r:id="rId8"/>
    <p:sldLayoutId id="2147484002" r:id="rId9"/>
    <p:sldLayoutId id="2147484003" r:id="rId10"/>
    <p:sldLayoutId id="2147484004" r:id="rId11"/>
    <p:sldLayoutId id="2147484005" r:id="rId12"/>
    <p:sldLayoutId id="2147484006" r:id="rId13"/>
    <p:sldLayoutId id="2147484007" r:id="rId14"/>
    <p:sldLayoutId id="2147484008" r:id="rId15"/>
    <p:sldLayoutId id="2147484009" r:id="rId16"/>
  </p:sldLayoutIdLst>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t="15404" r="-400"/>
          <a:stretch/>
        </p:blipFill>
        <p:spPr>
          <a:xfrm>
            <a:off x="-164526" y="-113084"/>
            <a:ext cx="9509564" cy="5349130"/>
          </a:xfrm>
          <a:prstGeom prst="rect">
            <a:avLst/>
          </a:prstGeom>
        </p:spPr>
      </p:pic>
      <p:sp>
        <p:nvSpPr>
          <p:cNvPr id="10" name="Rectangle 9">
            <a:extLst>
              <a:ext uri="{FF2B5EF4-FFF2-40B4-BE49-F238E27FC236}">
                <a16:creationId xmlns:a16="http://schemas.microsoft.com/office/drawing/2014/main" id="{E9C44ADE-5969-E345-9A29-D3F18514F321}"/>
              </a:ext>
            </a:extLst>
          </p:cNvPr>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985AB16-A654-B842-91B1-87A656B0390F}"/>
              </a:ext>
            </a:extLst>
          </p:cNvPr>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2" name="TextBox 11">
            <a:extLst>
              <a:ext uri="{FF2B5EF4-FFF2-40B4-BE49-F238E27FC236}">
                <a16:creationId xmlns:a16="http://schemas.microsoft.com/office/drawing/2014/main" id="{3086809A-4301-AD41-933D-AE418453FFDA}"/>
              </a:ext>
            </a:extLst>
          </p:cNvPr>
          <p:cNvSpPr txBox="1"/>
          <p:nvPr/>
        </p:nvSpPr>
        <p:spPr>
          <a:xfrm>
            <a:off x="5486400" y="2538621"/>
            <a:ext cx="3276600" cy="2123658"/>
          </a:xfrm>
          <a:prstGeom prst="rect">
            <a:avLst/>
          </a:prstGeom>
          <a:noFill/>
        </p:spPr>
        <p:txBody>
          <a:bodyPr wrap="square" rtlCol="0">
            <a:spAutoFit/>
          </a:bodyPr>
          <a:lstStyle/>
          <a:p>
            <a:pPr algn="ctr"/>
            <a:r>
              <a:rPr lang="en-US" sz="4400" b="1" dirty="0">
                <a:latin typeface="Calibri" panose="020F0502020204030204" pitchFamily="34" charset="0"/>
                <a:cs typeface="Calibri" panose="020F0502020204030204" pitchFamily="34" charset="0"/>
              </a:rPr>
              <a:t>Is Change Inevitable For Growth?</a:t>
            </a:r>
            <a:endParaRPr lang="en-ID" sz="4400" b="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22974-DCBF-0441-8409-510318AB50E5}"/>
              </a:ext>
            </a:extLst>
          </p:cNvPr>
          <p:cNvSpPr>
            <a:spLocks noGrp="1"/>
          </p:cNvSpPr>
          <p:nvPr>
            <p:ph type="title"/>
          </p:nvPr>
        </p:nvSpPr>
        <p:spPr>
          <a:xfrm>
            <a:off x="1043608" y="1203598"/>
            <a:ext cx="6447501" cy="602382"/>
          </a:xfrm>
        </p:spPr>
        <p:txBody>
          <a:bodyPr>
            <a:normAutofit/>
          </a:bodyPr>
          <a:lstStyle/>
          <a:p>
            <a:r>
              <a:rPr lang="en-ID" dirty="0"/>
              <a:t>Ways To Move From Denial To Acceptance</a:t>
            </a:r>
          </a:p>
        </p:txBody>
      </p:sp>
      <p:sp>
        <p:nvSpPr>
          <p:cNvPr id="3" name="Content Placeholder 2">
            <a:extLst>
              <a:ext uri="{FF2B5EF4-FFF2-40B4-BE49-F238E27FC236}">
                <a16:creationId xmlns:a16="http://schemas.microsoft.com/office/drawing/2014/main" id="{D24F929B-AAC0-2442-9D8F-2FD34352A893}"/>
              </a:ext>
            </a:extLst>
          </p:cNvPr>
          <p:cNvSpPr>
            <a:spLocks noGrp="1"/>
          </p:cNvSpPr>
          <p:nvPr>
            <p:ph idx="1"/>
          </p:nvPr>
        </p:nvSpPr>
        <p:spPr>
          <a:xfrm>
            <a:off x="1043608" y="1851670"/>
            <a:ext cx="4248472" cy="2592288"/>
          </a:xfrm>
        </p:spPr>
        <p:txBody>
          <a:bodyPr>
            <a:normAutofit/>
          </a:bodyPr>
          <a:lstStyle/>
          <a:p>
            <a:r>
              <a:rPr lang="en-ID" dirty="0"/>
              <a:t>By resisting change, you consciously or unconsciously pass a message that you intend to keep things the way they have always been. </a:t>
            </a:r>
          </a:p>
        </p:txBody>
      </p:sp>
    </p:spTree>
    <p:extLst>
      <p:ext uri="{BB962C8B-B14F-4D97-AF65-F5344CB8AC3E}">
        <p14:creationId xmlns:p14="http://schemas.microsoft.com/office/powerpoint/2010/main" val="1749562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3" presetClass="entr" presetSubtype="10" fill="hold" grpId="0" nodeType="with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ID" dirty="0"/>
              <a:t>To help you move from resistance to acceptance, it is essential to understand that there are different reasons for this resistance or struggle. </a:t>
            </a:r>
          </a:p>
        </p:txBody>
      </p:sp>
    </p:spTree>
    <p:extLst>
      <p:ext uri="{BB962C8B-B14F-4D97-AF65-F5344CB8AC3E}">
        <p14:creationId xmlns:p14="http://schemas.microsoft.com/office/powerpoint/2010/main" val="1889499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ID" dirty="0"/>
              <a:t>Understanding these reasons can help you move from resistance to acceptance.</a:t>
            </a:r>
          </a:p>
          <a:p>
            <a:pPr algn="ctr"/>
            <a:r>
              <a:rPr lang="en-ID" dirty="0"/>
              <a:t>Let’s dig in!</a:t>
            </a:r>
          </a:p>
        </p:txBody>
      </p:sp>
    </p:spTree>
    <p:extLst>
      <p:ext uri="{BB962C8B-B14F-4D97-AF65-F5344CB8AC3E}">
        <p14:creationId xmlns:p14="http://schemas.microsoft.com/office/powerpoint/2010/main" val="450919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ID" b="1" dirty="0"/>
              <a:t>Humans are Creatures of Habit</a:t>
            </a:r>
          </a:p>
          <a:p>
            <a:r>
              <a:rPr lang="en-ID" dirty="0"/>
              <a:t>It's natural to feel a sense of discomfort and insecurity when faced with changes to how you do your job. </a:t>
            </a:r>
          </a:p>
        </p:txBody>
      </p:sp>
    </p:spTree>
    <p:extLst>
      <p:ext uri="{BB962C8B-B14F-4D97-AF65-F5344CB8AC3E}">
        <p14:creationId xmlns:p14="http://schemas.microsoft.com/office/powerpoint/2010/main" val="2315757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763688" y="1005576"/>
            <a:ext cx="3888432" cy="3132348"/>
          </a:xfrm>
        </p:spPr>
        <p:txBody>
          <a:bodyPr anchor="ctr">
            <a:normAutofit/>
          </a:bodyPr>
          <a:lstStyle/>
          <a:p>
            <a:pPr algn="ctr"/>
            <a:r>
              <a:rPr lang="en-ID" dirty="0"/>
              <a:t>However, it's important to approach these changes with a constructive mindset. </a:t>
            </a:r>
          </a:p>
        </p:txBody>
      </p:sp>
    </p:spTree>
    <p:extLst>
      <p:ext uri="{BB962C8B-B14F-4D97-AF65-F5344CB8AC3E}">
        <p14:creationId xmlns:p14="http://schemas.microsoft.com/office/powerpoint/2010/main" val="3366726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ID" dirty="0"/>
              <a:t>Seek support from colleagues and superiors, and focus on the new opportunities and experiences that change can bring about. </a:t>
            </a:r>
          </a:p>
        </p:txBody>
      </p:sp>
    </p:spTree>
    <p:extLst>
      <p:ext uri="{BB962C8B-B14F-4D97-AF65-F5344CB8AC3E}">
        <p14:creationId xmlns:p14="http://schemas.microsoft.com/office/powerpoint/2010/main" val="16334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ID" dirty="0"/>
              <a:t>By doing so, you can become more confident in your abilities to adapt and learn, and ultimately thrive in a dynamic and evolving work environment. </a:t>
            </a:r>
          </a:p>
        </p:txBody>
      </p:sp>
    </p:spTree>
    <p:extLst>
      <p:ext uri="{BB962C8B-B14F-4D97-AF65-F5344CB8AC3E}">
        <p14:creationId xmlns:p14="http://schemas.microsoft.com/office/powerpoint/2010/main" val="750984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ID" dirty="0"/>
              <a:t>In life, change is inevitable and can be daunting, especially when we are required to adapt to new directions. </a:t>
            </a:r>
          </a:p>
        </p:txBody>
      </p:sp>
    </p:spTree>
    <p:extLst>
      <p:ext uri="{BB962C8B-B14F-4D97-AF65-F5344CB8AC3E}">
        <p14:creationId xmlns:p14="http://schemas.microsoft.com/office/powerpoint/2010/main" val="4281654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005576"/>
            <a:ext cx="5040560" cy="3132348"/>
          </a:xfrm>
        </p:spPr>
        <p:txBody>
          <a:bodyPr anchor="ctr">
            <a:normAutofit/>
          </a:bodyPr>
          <a:lstStyle/>
          <a:p>
            <a:pPr algn="ctr"/>
            <a:r>
              <a:rPr lang="en-ID" dirty="0"/>
              <a:t>However, it is important to recognize that these feelings of discomfort and frustration are completely normal and to take time to understand what knowledge or skills we may be lacking in order to adapt to the new situation. </a:t>
            </a:r>
          </a:p>
        </p:txBody>
      </p:sp>
    </p:spTree>
    <p:extLst>
      <p:ext uri="{BB962C8B-B14F-4D97-AF65-F5344CB8AC3E}">
        <p14:creationId xmlns:p14="http://schemas.microsoft.com/office/powerpoint/2010/main" val="672111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ID" dirty="0"/>
              <a:t>This can help to shift our mindset from resistance to acceptance and empower us to take control of our own growth and development.</a:t>
            </a:r>
          </a:p>
        </p:txBody>
      </p:sp>
    </p:spTree>
    <p:extLst>
      <p:ext uri="{BB962C8B-B14F-4D97-AF65-F5344CB8AC3E}">
        <p14:creationId xmlns:p14="http://schemas.microsoft.com/office/powerpoint/2010/main" val="3337192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US" i="1" dirty="0"/>
              <a:t>"Life is about not knowing, having to change, taking the moment and making the best of it without knowing what's going to happen next." </a:t>
            </a:r>
            <a:br>
              <a:rPr lang="en-US" i="1" dirty="0"/>
            </a:br>
            <a:r>
              <a:rPr lang="en-US" i="1" dirty="0"/>
              <a:t>— Gilda Radner</a:t>
            </a:r>
          </a:p>
        </p:txBody>
      </p:sp>
    </p:spTree>
    <p:extLst>
      <p:ext uri="{BB962C8B-B14F-4D97-AF65-F5344CB8AC3E}">
        <p14:creationId xmlns:p14="http://schemas.microsoft.com/office/powerpoint/2010/main" val="396362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ID" dirty="0"/>
              <a:t>It's also essential to acknowledge the losses that come with change, even if they are not immediately obvious. </a:t>
            </a:r>
          </a:p>
        </p:txBody>
      </p:sp>
    </p:spTree>
    <p:extLst>
      <p:ext uri="{BB962C8B-B14F-4D97-AF65-F5344CB8AC3E}">
        <p14:creationId xmlns:p14="http://schemas.microsoft.com/office/powerpoint/2010/main" val="3205041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ID" dirty="0"/>
              <a:t>Identifying these losses and focusing on the personal benefits that come with change can help us maintain a balanced perspective. </a:t>
            </a:r>
          </a:p>
        </p:txBody>
      </p:sp>
    </p:spTree>
    <p:extLst>
      <p:ext uri="{BB962C8B-B14F-4D97-AF65-F5344CB8AC3E}">
        <p14:creationId xmlns:p14="http://schemas.microsoft.com/office/powerpoint/2010/main" val="2162854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ID" dirty="0"/>
              <a:t>Recognizing that there are things we can control and things we cannot control can also help us to minimize worry and stress.</a:t>
            </a:r>
          </a:p>
        </p:txBody>
      </p:sp>
    </p:spTree>
    <p:extLst>
      <p:ext uri="{BB962C8B-B14F-4D97-AF65-F5344CB8AC3E}">
        <p14:creationId xmlns:p14="http://schemas.microsoft.com/office/powerpoint/2010/main" val="2326606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27584" y="1005576"/>
            <a:ext cx="5760640" cy="3132348"/>
          </a:xfrm>
        </p:spPr>
        <p:txBody>
          <a:bodyPr anchor="ctr">
            <a:normAutofit/>
          </a:bodyPr>
          <a:lstStyle/>
          <a:p>
            <a:pPr algn="ctr"/>
            <a:r>
              <a:rPr lang="en-ID" dirty="0"/>
              <a:t>Cultivating a positive orientation towards change involves recognizing that disruptions are a natural response to change and being creative in finding opportunities that change creates. </a:t>
            </a:r>
          </a:p>
        </p:txBody>
      </p:sp>
    </p:spTree>
    <p:extLst>
      <p:ext uri="{BB962C8B-B14F-4D97-AF65-F5344CB8AC3E}">
        <p14:creationId xmlns:p14="http://schemas.microsoft.com/office/powerpoint/2010/main" val="2019615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ID" dirty="0"/>
              <a:t>Remember to take things one step at a time and be patient with yourself as you navigate through the changes.</a:t>
            </a:r>
          </a:p>
        </p:txBody>
      </p:sp>
    </p:spTree>
    <p:extLst>
      <p:ext uri="{BB962C8B-B14F-4D97-AF65-F5344CB8AC3E}">
        <p14:creationId xmlns:p14="http://schemas.microsoft.com/office/powerpoint/2010/main" val="573414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ID" b="1" dirty="0"/>
              <a:t>Change Often Entails a Loss</a:t>
            </a:r>
          </a:p>
          <a:p>
            <a:r>
              <a:rPr lang="en-ID" dirty="0"/>
              <a:t>Change can be difficult, especially when it involves losses that are not immediately obvious. </a:t>
            </a:r>
          </a:p>
        </p:txBody>
      </p:sp>
    </p:spTree>
    <p:extLst>
      <p:ext uri="{BB962C8B-B14F-4D97-AF65-F5344CB8AC3E}">
        <p14:creationId xmlns:p14="http://schemas.microsoft.com/office/powerpoint/2010/main" val="891324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259632" y="1005576"/>
            <a:ext cx="4896544" cy="3132348"/>
          </a:xfrm>
        </p:spPr>
        <p:txBody>
          <a:bodyPr anchor="ctr">
            <a:normAutofit/>
          </a:bodyPr>
          <a:lstStyle/>
          <a:p>
            <a:pPr algn="ctr"/>
            <a:r>
              <a:rPr lang="en-ID" dirty="0"/>
              <a:t>However, by taking a constructive approach and acknowledging these losses, we can better understand our own reactions to change and work toward adaptation and acceptance. </a:t>
            </a:r>
          </a:p>
        </p:txBody>
      </p:sp>
    </p:spTree>
    <p:extLst>
      <p:ext uri="{BB962C8B-B14F-4D97-AF65-F5344CB8AC3E}">
        <p14:creationId xmlns:p14="http://schemas.microsoft.com/office/powerpoint/2010/main" val="2740241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27584" y="1005576"/>
            <a:ext cx="5760640" cy="3132348"/>
          </a:xfrm>
        </p:spPr>
        <p:txBody>
          <a:bodyPr anchor="ctr">
            <a:normAutofit/>
          </a:bodyPr>
          <a:lstStyle/>
          <a:p>
            <a:pPr algn="ctr"/>
            <a:r>
              <a:rPr lang="en-ID" dirty="0"/>
              <a:t>By reflecting on these changes and identifying areas of loss, we can begin to shift our mindset from resistance to acceptance and focus on the opportunities that change can bring about. </a:t>
            </a:r>
          </a:p>
        </p:txBody>
      </p:sp>
    </p:spTree>
    <p:extLst>
      <p:ext uri="{BB962C8B-B14F-4D97-AF65-F5344CB8AC3E}">
        <p14:creationId xmlns:p14="http://schemas.microsoft.com/office/powerpoint/2010/main" val="2044893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608512" cy="3132348"/>
          </a:xfrm>
        </p:spPr>
        <p:txBody>
          <a:bodyPr anchor="ctr">
            <a:normAutofit/>
          </a:bodyPr>
          <a:lstStyle/>
          <a:p>
            <a:r>
              <a:rPr lang="en-ID" b="1" dirty="0"/>
              <a:t>Fear of the Unseen</a:t>
            </a:r>
          </a:p>
          <a:p>
            <a:r>
              <a:rPr lang="en-ID" dirty="0"/>
              <a:t>During uncertain and unpredictable times, it is very possible to worry and fear about the unpredictable. </a:t>
            </a:r>
          </a:p>
        </p:txBody>
      </p:sp>
    </p:spTree>
    <p:extLst>
      <p:ext uri="{BB962C8B-B14F-4D97-AF65-F5344CB8AC3E}">
        <p14:creationId xmlns:p14="http://schemas.microsoft.com/office/powerpoint/2010/main" val="931351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619672" y="1005576"/>
            <a:ext cx="4176464" cy="3132348"/>
          </a:xfrm>
        </p:spPr>
        <p:txBody>
          <a:bodyPr anchor="ctr">
            <a:normAutofit/>
          </a:bodyPr>
          <a:lstStyle/>
          <a:p>
            <a:pPr algn="ctr"/>
            <a:r>
              <a:rPr lang="en-ID" dirty="0"/>
              <a:t>To clarify issues that seem unclear, it is important to ask questions and stay focused on the task at hand. </a:t>
            </a:r>
          </a:p>
        </p:txBody>
      </p:sp>
    </p:spTree>
    <p:extLst>
      <p:ext uri="{BB962C8B-B14F-4D97-AF65-F5344CB8AC3E}">
        <p14:creationId xmlns:p14="http://schemas.microsoft.com/office/powerpoint/2010/main" val="2848502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ID" dirty="0"/>
              <a:t>Change and growth work hand-in-hand. For that miracle or magic that you are expecting to happen, there is a need for something to happen or shift. </a:t>
            </a:r>
            <a:endParaRPr lang="en-US" i="1" dirty="0"/>
          </a:p>
        </p:txBody>
      </p:sp>
    </p:spTree>
    <p:extLst>
      <p:ext uri="{BB962C8B-B14F-4D97-AF65-F5344CB8AC3E}">
        <p14:creationId xmlns:p14="http://schemas.microsoft.com/office/powerpoint/2010/main" val="411457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755576" y="1171572"/>
            <a:ext cx="5904656" cy="1206134"/>
          </a:xfrm>
        </p:spPr>
        <p:txBody>
          <a:bodyPr anchor="ctr">
            <a:normAutofit/>
          </a:bodyPr>
          <a:lstStyle/>
          <a:p>
            <a:pPr algn="ctr"/>
            <a:r>
              <a:rPr lang="en-ID" dirty="0"/>
              <a:t>If there is, then identify the steps you need to take to achieve your desired outcome. </a:t>
            </a:r>
          </a:p>
        </p:txBody>
      </p:sp>
      <p:pic>
        <p:nvPicPr>
          <p:cNvPr id="2050" name="Picture 2" descr="Steps Images - Free Download on Freepik">
            <a:extLst>
              <a:ext uri="{FF2B5EF4-FFF2-40B4-BE49-F238E27FC236}">
                <a16:creationId xmlns:a16="http://schemas.microsoft.com/office/drawing/2014/main" id="{5D28B050-B241-3249-B8F0-604EBEA495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0434" y="2377706"/>
            <a:ext cx="2534940" cy="1490188"/>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6957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 calcmode="lin" valueType="num">
                                      <p:cBhvr additive="base">
                                        <p:cTn id="10" dur="500" fill="hold"/>
                                        <p:tgtEl>
                                          <p:spTgt spid="2050"/>
                                        </p:tgtEl>
                                        <p:attrNameLst>
                                          <p:attrName>ppt_x</p:attrName>
                                        </p:attrNameLst>
                                      </p:cBhvr>
                                      <p:tavLst>
                                        <p:tav tm="0">
                                          <p:val>
                                            <p:strVal val="#ppt_x"/>
                                          </p:val>
                                        </p:tav>
                                        <p:tav tm="100000">
                                          <p:val>
                                            <p:strVal val="#ppt_x"/>
                                          </p:val>
                                        </p:tav>
                                      </p:tavLst>
                                    </p:anim>
                                    <p:anim calcmode="lin" valueType="num">
                                      <p:cBhvr additive="base">
                                        <p:cTn id="11"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ID" dirty="0"/>
              <a:t>Remember that you have the power to influence your own life and take charge of your growth and development.</a:t>
            </a:r>
          </a:p>
        </p:txBody>
      </p:sp>
    </p:spTree>
    <p:extLst>
      <p:ext uri="{BB962C8B-B14F-4D97-AF65-F5344CB8AC3E}">
        <p14:creationId xmlns:p14="http://schemas.microsoft.com/office/powerpoint/2010/main" val="1296508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5040560" cy="3132348"/>
          </a:xfrm>
        </p:spPr>
        <p:txBody>
          <a:bodyPr anchor="ctr">
            <a:normAutofit/>
          </a:bodyPr>
          <a:lstStyle/>
          <a:p>
            <a:r>
              <a:rPr lang="en-ID" b="1" dirty="0"/>
              <a:t>Positive Attitude Towards Change</a:t>
            </a:r>
          </a:p>
          <a:p>
            <a:r>
              <a:rPr lang="en-ID" dirty="0"/>
              <a:t>Change is an inevitable part of life. While change can be exciting and bring about new opportunities, it can also be challenging and uncomfortable to deal with, especially if it is unexpected or unplanned. </a:t>
            </a:r>
          </a:p>
        </p:txBody>
      </p:sp>
    </p:spTree>
    <p:extLst>
      <p:ext uri="{BB962C8B-B14F-4D97-AF65-F5344CB8AC3E}">
        <p14:creationId xmlns:p14="http://schemas.microsoft.com/office/powerpoint/2010/main" val="2641256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algn="ctr"/>
            <a:r>
              <a:rPr lang="en-ID" dirty="0"/>
              <a:t>However, no matter what kind of change you are faced with, it will be much easier to cope with and adapt to if you hold a positive attitude about change in general.</a:t>
            </a:r>
          </a:p>
        </p:txBody>
      </p:sp>
    </p:spTree>
    <p:extLst>
      <p:ext uri="{BB962C8B-B14F-4D97-AF65-F5344CB8AC3E}">
        <p14:creationId xmlns:p14="http://schemas.microsoft.com/office/powerpoint/2010/main" val="133572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r>
              <a:rPr lang="en-ID" dirty="0"/>
              <a:t>Having a positive orientation towards change involves several key factors. </a:t>
            </a:r>
          </a:p>
          <a:p>
            <a:pPr marL="342900" indent="-342900">
              <a:buFont typeface="Arial" panose="020B0604020202020204" pitchFamily="34" charset="0"/>
              <a:buChar char="•"/>
            </a:pPr>
            <a:r>
              <a:rPr lang="en-ID" dirty="0"/>
              <a:t>Firstly, it involves recognizing that disruptions are a natural response to change. </a:t>
            </a:r>
          </a:p>
        </p:txBody>
      </p:sp>
    </p:spTree>
    <p:extLst>
      <p:ext uri="{BB962C8B-B14F-4D97-AF65-F5344CB8AC3E}">
        <p14:creationId xmlns:p14="http://schemas.microsoft.com/office/powerpoint/2010/main" val="2671830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331640" y="1005576"/>
            <a:ext cx="4752528" cy="3132348"/>
          </a:xfrm>
        </p:spPr>
        <p:txBody>
          <a:bodyPr anchor="ctr">
            <a:normAutofit/>
          </a:bodyPr>
          <a:lstStyle/>
          <a:p>
            <a:pPr algn="ctr"/>
            <a:r>
              <a:rPr lang="en-ID" dirty="0"/>
              <a:t>Change often brings about a sense of upheaval and uncertainty, which can be uncomfortable to deal with. </a:t>
            </a:r>
          </a:p>
        </p:txBody>
      </p:sp>
    </p:spTree>
    <p:extLst>
      <p:ext uri="{BB962C8B-B14F-4D97-AF65-F5344CB8AC3E}">
        <p14:creationId xmlns:p14="http://schemas.microsoft.com/office/powerpoint/2010/main" val="2867811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lvl="0" algn="ctr"/>
            <a:r>
              <a:rPr lang="en-ID" dirty="0"/>
              <a:t>However, by acknowledging that these disruptions are a natural part of the change process, it can be easier to accept and move forward with the changes.</a:t>
            </a:r>
          </a:p>
        </p:txBody>
      </p:sp>
    </p:spTree>
    <p:extLst>
      <p:ext uri="{BB962C8B-B14F-4D97-AF65-F5344CB8AC3E}">
        <p14:creationId xmlns:p14="http://schemas.microsoft.com/office/powerpoint/2010/main" val="3885933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824536" cy="3132348"/>
          </a:xfrm>
        </p:spPr>
        <p:txBody>
          <a:bodyPr anchor="ctr">
            <a:normAutofit/>
          </a:bodyPr>
          <a:lstStyle/>
          <a:p>
            <a:pPr marL="342900" lvl="0" indent="-342900">
              <a:buFont typeface="Arial" panose="020B0604020202020204" pitchFamily="34" charset="0"/>
              <a:buChar char="•"/>
            </a:pPr>
            <a:r>
              <a:rPr lang="en-ID" dirty="0"/>
              <a:t>Secondly, having a positive attitude towards change involves being creative in finding opportunities that change creates. </a:t>
            </a:r>
          </a:p>
        </p:txBody>
      </p:sp>
    </p:spTree>
    <p:extLst>
      <p:ext uri="{BB962C8B-B14F-4D97-AF65-F5344CB8AC3E}">
        <p14:creationId xmlns:p14="http://schemas.microsoft.com/office/powerpoint/2010/main" val="3752034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lvl="0" algn="ctr"/>
            <a:r>
              <a:rPr lang="en-ID" dirty="0"/>
              <a:t>By being open-minded and looking for the positive aspects of the change, you can better adapt to and thrive in the new situation.</a:t>
            </a:r>
          </a:p>
        </p:txBody>
      </p:sp>
    </p:spTree>
    <p:extLst>
      <p:ext uri="{BB962C8B-B14F-4D97-AF65-F5344CB8AC3E}">
        <p14:creationId xmlns:p14="http://schemas.microsoft.com/office/powerpoint/2010/main" val="2672012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608512" cy="3132348"/>
          </a:xfrm>
        </p:spPr>
        <p:txBody>
          <a:bodyPr anchor="ctr">
            <a:normAutofit/>
          </a:bodyPr>
          <a:lstStyle/>
          <a:p>
            <a:pPr marL="342900" lvl="0" indent="-342900">
              <a:buFont typeface="Arial" panose="020B0604020202020204" pitchFamily="34" charset="0"/>
              <a:buChar char="•"/>
            </a:pPr>
            <a:r>
              <a:rPr lang="en-ID" dirty="0"/>
              <a:t>Thirdly, it involves utilizing personal resources and strengths to do the best one can. </a:t>
            </a:r>
          </a:p>
        </p:txBody>
      </p:sp>
    </p:spTree>
    <p:extLst>
      <p:ext uri="{BB962C8B-B14F-4D97-AF65-F5344CB8AC3E}">
        <p14:creationId xmlns:p14="http://schemas.microsoft.com/office/powerpoint/2010/main" val="483972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ID" dirty="0"/>
              <a:t>To master the art of unlearning, one needs to make conscious efforts to adapt to and accept change. </a:t>
            </a:r>
          </a:p>
        </p:txBody>
      </p:sp>
    </p:spTree>
    <p:extLst>
      <p:ext uri="{BB962C8B-B14F-4D97-AF65-F5344CB8AC3E}">
        <p14:creationId xmlns:p14="http://schemas.microsoft.com/office/powerpoint/2010/main" val="251937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lvl="0" algn="ctr"/>
            <a:r>
              <a:rPr lang="en-ID" dirty="0"/>
              <a:t>By using personal resources and strengths to navigate through the changes, you will not only adapt better but also develop new skills and abilities that can be beneficial in the long run.</a:t>
            </a:r>
          </a:p>
        </p:txBody>
      </p:sp>
    </p:spTree>
    <p:extLst>
      <p:ext uri="{BB962C8B-B14F-4D97-AF65-F5344CB8AC3E}">
        <p14:creationId xmlns:p14="http://schemas.microsoft.com/office/powerpoint/2010/main" val="2300802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marL="342900" lvl="0" indent="-342900">
              <a:buFont typeface="Arial" panose="020B0604020202020204" pitchFamily="34" charset="0"/>
              <a:buChar char="•"/>
            </a:pPr>
            <a:r>
              <a:rPr lang="en-ID" dirty="0"/>
              <a:t>Fourthly, taking care of oneself along the way is an important aspect of having a positive attitude toward change. </a:t>
            </a:r>
          </a:p>
        </p:txBody>
      </p:sp>
    </p:spTree>
    <p:extLst>
      <p:ext uri="{BB962C8B-B14F-4D97-AF65-F5344CB8AC3E}">
        <p14:creationId xmlns:p14="http://schemas.microsoft.com/office/powerpoint/2010/main" val="1108868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75656" y="1005576"/>
            <a:ext cx="4464496" cy="3132348"/>
          </a:xfrm>
        </p:spPr>
        <p:txBody>
          <a:bodyPr anchor="ctr">
            <a:normAutofit/>
          </a:bodyPr>
          <a:lstStyle/>
          <a:p>
            <a:pPr lvl="0" algn="ctr"/>
            <a:r>
              <a:rPr lang="en-ID" dirty="0"/>
              <a:t>This can involve things like getting enough sleep, eating well, and engaging in activities that bring joy and relaxation.</a:t>
            </a:r>
          </a:p>
        </p:txBody>
      </p:sp>
    </p:spTree>
    <p:extLst>
      <p:ext uri="{BB962C8B-B14F-4D97-AF65-F5344CB8AC3E}">
        <p14:creationId xmlns:p14="http://schemas.microsoft.com/office/powerpoint/2010/main" val="511878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005576"/>
            <a:ext cx="4608512" cy="3132348"/>
          </a:xfrm>
        </p:spPr>
        <p:txBody>
          <a:bodyPr anchor="ctr">
            <a:normAutofit/>
          </a:bodyPr>
          <a:lstStyle/>
          <a:p>
            <a:pPr marL="342900" lvl="0" indent="-342900">
              <a:buFont typeface="Arial" panose="020B0604020202020204" pitchFamily="34" charset="0"/>
              <a:buChar char="•"/>
            </a:pPr>
            <a:r>
              <a:rPr lang="en-ID" dirty="0"/>
              <a:t>Lastly, taking things one step at</a:t>
            </a:r>
            <a:br>
              <a:rPr lang="en-ID" dirty="0"/>
            </a:br>
            <a:r>
              <a:rPr lang="en-ID" dirty="0"/>
              <a:t>a time and being patient with yourself as you navigate through the changes is also essential. </a:t>
            </a:r>
          </a:p>
        </p:txBody>
      </p:sp>
    </p:spTree>
    <p:extLst>
      <p:ext uri="{BB962C8B-B14F-4D97-AF65-F5344CB8AC3E}">
        <p14:creationId xmlns:p14="http://schemas.microsoft.com/office/powerpoint/2010/main" val="3045752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187624" y="1005576"/>
            <a:ext cx="5040560" cy="3132348"/>
          </a:xfrm>
        </p:spPr>
        <p:txBody>
          <a:bodyPr anchor="ctr">
            <a:normAutofit/>
          </a:bodyPr>
          <a:lstStyle/>
          <a:p>
            <a:pPr lvl="0" algn="ctr"/>
            <a:r>
              <a:rPr lang="en-ID" dirty="0"/>
              <a:t>By taking things one day at a time and being patient with yourself, it can be easier to adapt to and accept the changes that come with life.</a:t>
            </a:r>
          </a:p>
        </p:txBody>
      </p:sp>
    </p:spTree>
    <p:extLst>
      <p:ext uri="{BB962C8B-B14F-4D97-AF65-F5344CB8AC3E}">
        <p14:creationId xmlns:p14="http://schemas.microsoft.com/office/powerpoint/2010/main" val="3912488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827584" y="1005576"/>
            <a:ext cx="5760640" cy="3132348"/>
          </a:xfrm>
        </p:spPr>
        <p:txBody>
          <a:bodyPr anchor="ctr">
            <a:normAutofit/>
          </a:bodyPr>
          <a:lstStyle/>
          <a:p>
            <a:pPr algn="ctr"/>
            <a:r>
              <a:rPr lang="en-ID" dirty="0"/>
              <a:t>By recognizing that disruptions are a natural response to change, being creative in finding opportunities, utilizing personal resources and strengths, taking care of oneself, and being patient, one can better adapt to and thrive in the face of change.</a:t>
            </a:r>
          </a:p>
        </p:txBody>
      </p:sp>
    </p:spTree>
    <p:extLst>
      <p:ext uri="{BB962C8B-B14F-4D97-AF65-F5344CB8AC3E}">
        <p14:creationId xmlns:p14="http://schemas.microsoft.com/office/powerpoint/2010/main" val="2894995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ID" dirty="0"/>
              <a:t>Change has always been a part of human life. Sometimes, it seems to be happening faster than you expect. </a:t>
            </a:r>
          </a:p>
        </p:txBody>
      </p:sp>
    </p:spTree>
    <p:extLst>
      <p:ext uri="{BB962C8B-B14F-4D97-AF65-F5344CB8AC3E}">
        <p14:creationId xmlns:p14="http://schemas.microsoft.com/office/powerpoint/2010/main" val="765508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ID" dirty="0"/>
              <a:t>Being able to adapt and respond effectively to the constantly changing world is a necessary skill that you have to cultivate. </a:t>
            </a:r>
          </a:p>
        </p:txBody>
      </p:sp>
    </p:spTree>
    <p:extLst>
      <p:ext uri="{BB962C8B-B14F-4D97-AF65-F5344CB8AC3E}">
        <p14:creationId xmlns:p14="http://schemas.microsoft.com/office/powerpoint/2010/main" val="3124186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843558"/>
            <a:ext cx="4896544" cy="1152128"/>
          </a:xfrm>
        </p:spPr>
        <p:txBody>
          <a:bodyPr anchor="ctr">
            <a:normAutofit/>
          </a:bodyPr>
          <a:lstStyle/>
          <a:p>
            <a:pPr algn="ctr"/>
            <a:r>
              <a:rPr lang="en-ID" dirty="0"/>
              <a:t>However, each person responds to change in varying ways.</a:t>
            </a:r>
          </a:p>
        </p:txBody>
      </p:sp>
      <p:pic>
        <p:nvPicPr>
          <p:cNvPr id="1026" name="Picture 2" descr="5,893,700+ Different Stock Photos, Pictures &amp; Royalty-Free Images - iStock  | Stand out, Unique, Stand out from the crowd">
            <a:extLst>
              <a:ext uri="{FF2B5EF4-FFF2-40B4-BE49-F238E27FC236}">
                <a16:creationId xmlns:a16="http://schemas.microsoft.com/office/drawing/2014/main" id="{DFF0EAA2-766B-904D-92E0-31E5F791F6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1179" y="2067694"/>
            <a:ext cx="2561481" cy="1707654"/>
          </a:xfrm>
          <a:prstGeom prst="rect">
            <a:avLst/>
          </a:prstGeom>
          <a:noFill/>
          <a:ln w="15875">
            <a:solidFill>
              <a:schemeClr val="tx1">
                <a:lumMod val="85000"/>
                <a:lumOff val="15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0228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ID" dirty="0"/>
              <a:t>When the change is initiated by oneself, it is a different case as all things seem interesting and the experience, interesting. </a:t>
            </a:r>
          </a:p>
        </p:txBody>
      </p:sp>
    </p:spTree>
    <p:extLst>
      <p:ext uri="{BB962C8B-B14F-4D97-AF65-F5344CB8AC3E}">
        <p14:creationId xmlns:p14="http://schemas.microsoft.com/office/powerpoint/2010/main" val="3824455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F08755-07B9-E048-AAFF-7BBDFD34CE31}"/>
              </a:ext>
            </a:extLst>
          </p:cNvPr>
          <p:cNvSpPr>
            <a:spLocks noGrp="1"/>
          </p:cNvSpPr>
          <p:nvPr>
            <p:ph idx="1"/>
          </p:nvPr>
        </p:nvSpPr>
        <p:spPr>
          <a:xfrm>
            <a:off x="1403648" y="1203598"/>
            <a:ext cx="4896544" cy="2736304"/>
          </a:xfrm>
        </p:spPr>
        <p:txBody>
          <a:bodyPr anchor="ctr">
            <a:normAutofit/>
          </a:bodyPr>
          <a:lstStyle/>
          <a:p>
            <a:pPr algn="ctr"/>
            <a:r>
              <a:rPr lang="en-ID" dirty="0"/>
              <a:t>However, when it is imposed, one might begin to feel threatened and afraid because of the overwhelming feeling that accompanies it. </a:t>
            </a:r>
          </a:p>
        </p:txBody>
      </p:sp>
    </p:spTree>
    <p:extLst>
      <p:ext uri="{BB962C8B-B14F-4D97-AF65-F5344CB8AC3E}">
        <p14:creationId xmlns:p14="http://schemas.microsoft.com/office/powerpoint/2010/main" val="4132856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1507</TotalTime>
  <Words>1098</Words>
  <Application>Microsoft Macintosh PowerPoint</Application>
  <PresentationFormat>On-screen Show (16:9)</PresentationFormat>
  <Paragraphs>53</Paragraphs>
  <Slides>45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45</vt:i4>
      </vt:variant>
    </vt:vector>
  </HeadingPairs>
  <TitlesOfParts>
    <vt:vector size="50" baseType="lpstr">
      <vt:lpstr>Arial</vt:lpstr>
      <vt:lpstr>Calibri</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Ways To Move From Denial To Acceptance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123</cp:revision>
  <dcterms:created xsi:type="dcterms:W3CDTF">2018-10-15T07:11:14Z</dcterms:created>
  <dcterms:modified xsi:type="dcterms:W3CDTF">2024-05-13T06:04:58Z</dcterms:modified>
</cp:coreProperties>
</file>