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3" r:id="rId1"/>
  </p:sldMasterIdLst>
  <p:notesMasterIdLst>
    <p:notesMasterId r:id="rId59"/>
  </p:notesMasterIdLst>
  <p:sldIdLst>
    <p:sldId id="257" r:id="rId2"/>
    <p:sldId id="555" r:id="rId3"/>
    <p:sldId id="583" r:id="rId4"/>
    <p:sldId id="584" r:id="rId5"/>
    <p:sldId id="585" r:id="rId6"/>
    <p:sldId id="586" r:id="rId7"/>
    <p:sldId id="587" r:id="rId8"/>
    <p:sldId id="588" r:id="rId9"/>
    <p:sldId id="589" r:id="rId10"/>
    <p:sldId id="556" r:id="rId11"/>
    <p:sldId id="572" r:id="rId12"/>
    <p:sldId id="590" r:id="rId13"/>
    <p:sldId id="591" r:id="rId14"/>
    <p:sldId id="592" r:id="rId15"/>
    <p:sldId id="593" r:id="rId16"/>
    <p:sldId id="594" r:id="rId17"/>
    <p:sldId id="595" r:id="rId18"/>
    <p:sldId id="573" r:id="rId19"/>
    <p:sldId id="574" r:id="rId20"/>
    <p:sldId id="596" r:id="rId21"/>
    <p:sldId id="597" r:id="rId22"/>
    <p:sldId id="598" r:id="rId23"/>
    <p:sldId id="599" r:id="rId24"/>
    <p:sldId id="600" r:id="rId25"/>
    <p:sldId id="601" r:id="rId26"/>
    <p:sldId id="602" r:id="rId27"/>
    <p:sldId id="603" r:id="rId28"/>
    <p:sldId id="604" r:id="rId29"/>
    <p:sldId id="605" r:id="rId30"/>
    <p:sldId id="575" r:id="rId31"/>
    <p:sldId id="576" r:id="rId32"/>
    <p:sldId id="606" r:id="rId33"/>
    <p:sldId id="607" r:id="rId34"/>
    <p:sldId id="608" r:id="rId35"/>
    <p:sldId id="609" r:id="rId36"/>
    <p:sldId id="577" r:id="rId37"/>
    <p:sldId id="578" r:id="rId38"/>
    <p:sldId id="610" r:id="rId39"/>
    <p:sldId id="611" r:id="rId40"/>
    <p:sldId id="612" r:id="rId41"/>
    <p:sldId id="613" r:id="rId42"/>
    <p:sldId id="614" r:id="rId43"/>
    <p:sldId id="579" r:id="rId44"/>
    <p:sldId id="580" r:id="rId45"/>
    <p:sldId id="615" r:id="rId46"/>
    <p:sldId id="616" r:id="rId47"/>
    <p:sldId id="581" r:id="rId48"/>
    <p:sldId id="582" r:id="rId49"/>
    <p:sldId id="617" r:id="rId50"/>
    <p:sldId id="618" r:id="rId51"/>
    <p:sldId id="619" r:id="rId52"/>
    <p:sldId id="620" r:id="rId53"/>
    <p:sldId id="621" r:id="rId54"/>
    <p:sldId id="622" r:id="rId55"/>
    <p:sldId id="623" r:id="rId56"/>
    <p:sldId id="624" r:id="rId57"/>
    <p:sldId id="625" r:id="rId58"/>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25"/>
    <p:restoredTop sz="94650"/>
  </p:normalViewPr>
  <p:slideViewPr>
    <p:cSldViewPr>
      <p:cViewPr varScale="1">
        <p:scale>
          <a:sx n="118" d="100"/>
          <a:sy n="118" d="100"/>
        </p:scale>
        <p:origin x="208" y="1112"/>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5/13/24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6350"/>
            <a:ext cx="9144000" cy="5149850"/>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293891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7957895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2154503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8157714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92598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1509618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7072676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9996636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b="1">
                <a:solidFill>
                  <a:schemeClr val="accent1">
                    <a:lumMod val="50000"/>
                  </a:schemeClr>
                </a:solidFill>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242718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4549905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5/13/24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17476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5/13/24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388297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5/13/24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0906175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5/13/24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8518445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5/13/24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6900118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5/13/24</a:t>
            </a:fld>
            <a:endParaRPr lang="en-US"/>
          </a:p>
        </p:txBody>
      </p:sp>
    </p:spTree>
    <p:extLst>
      <p:ext uri="{BB962C8B-B14F-4D97-AF65-F5344CB8AC3E}">
        <p14:creationId xmlns:p14="http://schemas.microsoft.com/office/powerpoint/2010/main" val="41496571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5/13/24</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2408366720"/>
      </p:ext>
    </p:extLst>
  </p:cSld>
  <p:clrMap bg1="lt1" tx1="dk1" bg2="lt2" tx2="dk2" accent1="accent1" accent2="accent2" accent3="accent3" accent4="accent4" accent5="accent5" accent6="accent6" hlink="hlink" folHlink="folHlink"/>
  <p:sldLayoutIdLst>
    <p:sldLayoutId id="2147483994" r:id="rId1"/>
    <p:sldLayoutId id="2147483995" r:id="rId2"/>
    <p:sldLayoutId id="2147483996" r:id="rId3"/>
    <p:sldLayoutId id="2147483997" r:id="rId4"/>
    <p:sldLayoutId id="2147483998" r:id="rId5"/>
    <p:sldLayoutId id="2147483999" r:id="rId6"/>
    <p:sldLayoutId id="2147484000" r:id="rId7"/>
    <p:sldLayoutId id="2147484001" r:id="rId8"/>
    <p:sldLayoutId id="2147484002" r:id="rId9"/>
    <p:sldLayoutId id="2147484003" r:id="rId10"/>
    <p:sldLayoutId id="2147484004" r:id="rId11"/>
    <p:sldLayoutId id="2147484005" r:id="rId12"/>
    <p:sldLayoutId id="2147484006" r:id="rId13"/>
    <p:sldLayoutId id="2147484007" r:id="rId14"/>
    <p:sldLayoutId id="2147484008" r:id="rId15"/>
    <p:sldLayoutId id="2147484009" r:id="rId16"/>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t="15404" r="-400"/>
          <a:stretch/>
        </p:blipFill>
        <p:spPr>
          <a:xfrm>
            <a:off x="-164526" y="-113084"/>
            <a:ext cx="9509564" cy="5349130"/>
          </a:xfrm>
          <a:prstGeom prst="rect">
            <a:avLst/>
          </a:prstGeom>
        </p:spPr>
      </p:pic>
      <p:sp>
        <p:nvSpPr>
          <p:cNvPr id="10" name="Rectangle 9">
            <a:extLst>
              <a:ext uri="{FF2B5EF4-FFF2-40B4-BE49-F238E27FC236}">
                <a16:creationId xmlns:a16="http://schemas.microsoft.com/office/drawing/2014/main"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id="{3086809A-4301-AD41-933D-AE418453FFDA}"/>
              </a:ext>
            </a:extLst>
          </p:cNvPr>
          <p:cNvSpPr txBox="1"/>
          <p:nvPr/>
        </p:nvSpPr>
        <p:spPr>
          <a:xfrm>
            <a:off x="5486400" y="2538621"/>
            <a:ext cx="3276600" cy="2123658"/>
          </a:xfrm>
          <a:prstGeom prst="rect">
            <a:avLst/>
          </a:prstGeom>
          <a:noFill/>
        </p:spPr>
        <p:txBody>
          <a:bodyPr wrap="square" rtlCol="0">
            <a:spAutoFit/>
          </a:bodyPr>
          <a:lstStyle/>
          <a:p>
            <a:pPr algn="ctr"/>
            <a:r>
              <a:rPr lang="en-US" sz="4400" b="1" dirty="0">
                <a:latin typeface="Calibri" panose="020F0502020204030204" pitchFamily="34" charset="0"/>
                <a:cs typeface="Calibri" panose="020F0502020204030204" pitchFamily="34" charset="0"/>
              </a:rPr>
              <a:t>Managing Setbacks And Failures</a:t>
            </a:r>
            <a:endParaRPr lang="en-ID" sz="44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043608" y="1563638"/>
            <a:ext cx="6447501" cy="602382"/>
          </a:xfrm>
        </p:spPr>
        <p:txBody>
          <a:bodyPr>
            <a:normAutofit/>
          </a:bodyPr>
          <a:lstStyle/>
          <a:p>
            <a:r>
              <a:rPr lang="en-MY" dirty="0"/>
              <a:t>Kinds Of Setbacks</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043608" y="2211710"/>
            <a:ext cx="4032448" cy="2592288"/>
          </a:xfrm>
        </p:spPr>
        <p:txBody>
          <a:bodyPr>
            <a:normAutofit/>
          </a:bodyPr>
          <a:lstStyle/>
          <a:p>
            <a:r>
              <a:rPr lang="en-MY" dirty="0"/>
              <a:t>As you journey through life, you will experience various types of setbacks.</a:t>
            </a:r>
            <a:endParaRPr lang="en-ID" dirty="0"/>
          </a:p>
        </p:txBody>
      </p:sp>
    </p:spTree>
    <p:extLst>
      <p:ext uri="{BB962C8B-B14F-4D97-AF65-F5344CB8AC3E}">
        <p14:creationId xmlns:p14="http://schemas.microsoft.com/office/powerpoint/2010/main" val="1749562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3"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linds(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763688" y="1005576"/>
            <a:ext cx="3888432" cy="3132348"/>
          </a:xfrm>
        </p:spPr>
        <p:txBody>
          <a:bodyPr anchor="ctr">
            <a:normAutofit/>
          </a:bodyPr>
          <a:lstStyle/>
          <a:p>
            <a:pPr algn="ctr"/>
            <a:r>
              <a:rPr lang="en-MY" dirty="0"/>
              <a:t>We all make conscious and deliberate efforts to ensure that each day counts.</a:t>
            </a:r>
            <a:endParaRPr lang="en-ID" dirty="0"/>
          </a:p>
        </p:txBody>
      </p:sp>
    </p:spTree>
    <p:extLst>
      <p:ext uri="{BB962C8B-B14F-4D97-AF65-F5344CB8AC3E}">
        <p14:creationId xmlns:p14="http://schemas.microsoft.com/office/powerpoint/2010/main" val="1889499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r>
              <a:rPr lang="en-MY" b="1" dirty="0"/>
              <a:t>Personal Setbacks</a:t>
            </a:r>
            <a:endParaRPr lang="en-ID" b="1" dirty="0"/>
          </a:p>
          <a:p>
            <a:r>
              <a:rPr lang="en-MY" dirty="0"/>
              <a:t>These include physical injuries, mental health issues such as anxiety and depression, breakups, divorce, arguments, and the loss of loved ones.</a:t>
            </a:r>
            <a:endParaRPr lang="en-ID" dirty="0"/>
          </a:p>
        </p:txBody>
      </p:sp>
    </p:spTree>
    <p:extLst>
      <p:ext uri="{BB962C8B-B14F-4D97-AF65-F5344CB8AC3E}">
        <p14:creationId xmlns:p14="http://schemas.microsoft.com/office/powerpoint/2010/main" val="2953047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r>
              <a:rPr lang="en-MY" b="1" dirty="0"/>
              <a:t>Financial Setbacks</a:t>
            </a:r>
            <a:endParaRPr lang="en-ID" b="1" dirty="0"/>
          </a:p>
          <a:p>
            <a:r>
              <a:rPr lang="en-MY" dirty="0"/>
              <a:t>Being jobless, losing investments, or money are examples of financial issues that can feel like the end of the world and a mark of failure.</a:t>
            </a:r>
            <a:endParaRPr lang="en-ID" dirty="0"/>
          </a:p>
        </p:txBody>
      </p:sp>
    </p:spTree>
    <p:extLst>
      <p:ext uri="{BB962C8B-B14F-4D97-AF65-F5344CB8AC3E}">
        <p14:creationId xmlns:p14="http://schemas.microsoft.com/office/powerpoint/2010/main" val="701899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r>
              <a:rPr lang="en-MY" b="1" dirty="0"/>
              <a:t>Professional Setbacks</a:t>
            </a:r>
            <a:endParaRPr lang="en-ID" b="1" dirty="0"/>
          </a:p>
          <a:p>
            <a:r>
              <a:rPr lang="en-MY" dirty="0"/>
              <a:t>These are often associated with one's career. They range from working under a difficult boss, losing a significant contract, being overworked, laid off, fired, or overlooked for a promotion.</a:t>
            </a:r>
            <a:endParaRPr lang="en-ID" dirty="0"/>
          </a:p>
        </p:txBody>
      </p:sp>
    </p:spTree>
    <p:extLst>
      <p:ext uri="{BB962C8B-B14F-4D97-AF65-F5344CB8AC3E}">
        <p14:creationId xmlns:p14="http://schemas.microsoft.com/office/powerpoint/2010/main" val="3558905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r>
              <a:rPr lang="en-MY" b="1" dirty="0"/>
              <a:t>Environmental Setbacks</a:t>
            </a:r>
            <a:endParaRPr lang="en-ID" b="1" dirty="0"/>
          </a:p>
          <a:p>
            <a:r>
              <a:rPr lang="en-MY" dirty="0"/>
              <a:t>These include natural disasters like fires, hurricanes, or pandemics such as COVID-19. Such events impact everyone living in the affected area.</a:t>
            </a:r>
            <a:endParaRPr lang="en-ID" dirty="0"/>
          </a:p>
        </p:txBody>
      </p:sp>
    </p:spTree>
    <p:extLst>
      <p:ext uri="{BB962C8B-B14F-4D97-AF65-F5344CB8AC3E}">
        <p14:creationId xmlns:p14="http://schemas.microsoft.com/office/powerpoint/2010/main" val="1986493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043608" y="1005576"/>
            <a:ext cx="5328592" cy="3132348"/>
          </a:xfrm>
        </p:spPr>
        <p:txBody>
          <a:bodyPr anchor="ctr">
            <a:normAutofit/>
          </a:bodyPr>
          <a:lstStyle/>
          <a:p>
            <a:pPr algn="ctr"/>
            <a:r>
              <a:rPr lang="en-MY" dirty="0"/>
              <a:t>For instance, the pandemic led to many businesses shutting down and becoming non-functional for a significant period.</a:t>
            </a:r>
            <a:endParaRPr lang="en-ID" dirty="0"/>
          </a:p>
        </p:txBody>
      </p:sp>
    </p:spTree>
    <p:extLst>
      <p:ext uri="{BB962C8B-B14F-4D97-AF65-F5344CB8AC3E}">
        <p14:creationId xmlns:p14="http://schemas.microsoft.com/office/powerpoint/2010/main" val="1874423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However, it is essential to take a step back and insist on moving forward despite these obstacles.</a:t>
            </a:r>
            <a:endParaRPr lang="en-ID" dirty="0"/>
          </a:p>
        </p:txBody>
      </p:sp>
    </p:spTree>
    <p:extLst>
      <p:ext uri="{BB962C8B-B14F-4D97-AF65-F5344CB8AC3E}">
        <p14:creationId xmlns:p14="http://schemas.microsoft.com/office/powerpoint/2010/main" val="1236208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043608" y="1563638"/>
            <a:ext cx="6447501" cy="602382"/>
          </a:xfrm>
        </p:spPr>
        <p:txBody>
          <a:bodyPr>
            <a:normAutofit/>
          </a:bodyPr>
          <a:lstStyle/>
          <a:p>
            <a:r>
              <a:rPr lang="en-MY" dirty="0"/>
              <a:t>Ways To Deal With Setbacks</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043608" y="2211710"/>
            <a:ext cx="4608512" cy="2592288"/>
          </a:xfrm>
        </p:spPr>
        <p:txBody>
          <a:bodyPr>
            <a:normAutofit/>
          </a:bodyPr>
          <a:lstStyle/>
          <a:p>
            <a:r>
              <a:rPr lang="en-MY" dirty="0"/>
              <a:t>There are effective ways to handle setbacks. These strategies can help you get back on track and learn from what happened:</a:t>
            </a:r>
            <a:endParaRPr lang="en-ID" dirty="0"/>
          </a:p>
        </p:txBody>
      </p:sp>
    </p:spTree>
    <p:extLst>
      <p:ext uri="{BB962C8B-B14F-4D97-AF65-F5344CB8AC3E}">
        <p14:creationId xmlns:p14="http://schemas.microsoft.com/office/powerpoint/2010/main" val="2502058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5"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r>
              <a:rPr lang="en-MY" b="1" dirty="0"/>
              <a:t>Don't Bottle Up Emotions</a:t>
            </a:r>
            <a:endParaRPr lang="en-ID" b="1" dirty="0"/>
          </a:p>
          <a:p>
            <a:r>
              <a:rPr lang="en-MY" dirty="0"/>
              <a:t>When bad things happen, it's essential to allow yourself to feel the emotions, no matter how painful.</a:t>
            </a:r>
            <a:endParaRPr lang="en-ID" dirty="0"/>
          </a:p>
        </p:txBody>
      </p:sp>
    </p:spTree>
    <p:extLst>
      <p:ext uri="{BB962C8B-B14F-4D97-AF65-F5344CB8AC3E}">
        <p14:creationId xmlns:p14="http://schemas.microsoft.com/office/powerpoint/2010/main" val="2577579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467544" y="627534"/>
            <a:ext cx="6768752" cy="3888432"/>
          </a:xfrm>
        </p:spPr>
        <p:txBody>
          <a:bodyPr anchor="ctr">
            <a:normAutofit/>
          </a:bodyPr>
          <a:lstStyle/>
          <a:p>
            <a:pPr algn="ctr"/>
            <a:r>
              <a:rPr lang="en-US" i="1" dirty="0"/>
              <a:t>"Children have a lesson adults should learn, to not be ashamed of failing, but to get up and try again. Most of us adults are so afraid, so cautious, so 'safe,' and therefore so shrinking and rigid and afraid that it is why so many humans fail. Most middle-aged adults have resigned themselves to failure." </a:t>
            </a:r>
            <a:br>
              <a:rPr lang="en-US" i="1" dirty="0"/>
            </a:br>
            <a:r>
              <a:rPr lang="en-US" i="1" dirty="0"/>
              <a:t>― Malcolm </a:t>
            </a:r>
          </a:p>
        </p:txBody>
      </p:sp>
    </p:spTree>
    <p:extLst>
      <p:ext uri="{BB962C8B-B14F-4D97-AF65-F5344CB8AC3E}">
        <p14:creationId xmlns:p14="http://schemas.microsoft.com/office/powerpoint/2010/main" val="3963627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Whether you are hurt, frustrated, or angry, repressing emotions can harm your mental health.</a:t>
            </a:r>
            <a:endParaRPr lang="en-ID" dirty="0"/>
          </a:p>
        </p:txBody>
      </p:sp>
    </p:spTree>
    <p:extLst>
      <p:ext uri="{BB962C8B-B14F-4D97-AF65-F5344CB8AC3E}">
        <p14:creationId xmlns:p14="http://schemas.microsoft.com/office/powerpoint/2010/main" val="3061654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1005576"/>
            <a:ext cx="5040560" cy="3132348"/>
          </a:xfrm>
        </p:spPr>
        <p:txBody>
          <a:bodyPr anchor="ctr">
            <a:normAutofit/>
          </a:bodyPr>
          <a:lstStyle/>
          <a:p>
            <a:pPr algn="ctr"/>
            <a:r>
              <a:rPr lang="en-MY" dirty="0"/>
              <a:t>Give yourself time to accept and truly feel your emotions. You can cry, scream, write, or talk to someone you trust about what you are feeling.</a:t>
            </a:r>
            <a:endParaRPr lang="en-ID" dirty="0"/>
          </a:p>
        </p:txBody>
      </p:sp>
    </p:spTree>
    <p:extLst>
      <p:ext uri="{BB962C8B-B14F-4D97-AF65-F5344CB8AC3E}">
        <p14:creationId xmlns:p14="http://schemas.microsoft.com/office/powerpoint/2010/main" val="2179950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896544" cy="3132348"/>
          </a:xfrm>
        </p:spPr>
        <p:txBody>
          <a:bodyPr anchor="ctr">
            <a:normAutofit/>
          </a:bodyPr>
          <a:lstStyle/>
          <a:p>
            <a:r>
              <a:rPr lang="en-MY" b="1" dirty="0"/>
              <a:t>Pause and Reflect</a:t>
            </a:r>
            <a:endParaRPr lang="en-MY" dirty="0"/>
          </a:p>
          <a:p>
            <a:r>
              <a:rPr lang="en-MY" dirty="0"/>
              <a:t>Life is full of unexpected challenges and setbacks. When faced with such obstacles, it's important to take a step back and reflect on your past actions.</a:t>
            </a:r>
            <a:endParaRPr lang="en-ID" dirty="0"/>
          </a:p>
        </p:txBody>
      </p:sp>
    </p:spTree>
    <p:extLst>
      <p:ext uri="{BB962C8B-B14F-4D97-AF65-F5344CB8AC3E}">
        <p14:creationId xmlns:p14="http://schemas.microsoft.com/office/powerpoint/2010/main" val="4069478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005576"/>
            <a:ext cx="4752528" cy="3132348"/>
          </a:xfrm>
        </p:spPr>
        <p:txBody>
          <a:bodyPr anchor="ctr">
            <a:normAutofit/>
          </a:bodyPr>
          <a:lstStyle/>
          <a:p>
            <a:pPr algn="ctr"/>
            <a:r>
              <a:rPr lang="en-MY" dirty="0"/>
              <a:t>While the answers may not be immediately apparent, the changes brought on by setbacks often try to bring something to your awareness.</a:t>
            </a:r>
            <a:endParaRPr lang="en-ID" dirty="0"/>
          </a:p>
        </p:txBody>
      </p:sp>
    </p:spTree>
    <p:extLst>
      <p:ext uri="{BB962C8B-B14F-4D97-AF65-F5344CB8AC3E}">
        <p14:creationId xmlns:p14="http://schemas.microsoft.com/office/powerpoint/2010/main" val="3287809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952838"/>
            <a:ext cx="5040560" cy="1134126"/>
          </a:xfrm>
        </p:spPr>
        <p:txBody>
          <a:bodyPr anchor="ctr">
            <a:normAutofit/>
          </a:bodyPr>
          <a:lstStyle/>
          <a:p>
            <a:pPr algn="ctr"/>
            <a:r>
              <a:rPr lang="en-MY" dirty="0"/>
              <a:t>To make the most of this opportunity for growth, consider the following:</a:t>
            </a:r>
            <a:endParaRPr lang="en-ID" dirty="0"/>
          </a:p>
        </p:txBody>
      </p:sp>
      <p:pic>
        <p:nvPicPr>
          <p:cNvPr id="2050" name="Picture 2" descr="Plant Growth Stimulant, For Agricultural, 500 Ml - 1 Ltr at best price in  Mumbai">
            <a:extLst>
              <a:ext uri="{FF2B5EF4-FFF2-40B4-BE49-F238E27FC236}">
                <a16:creationId xmlns:a16="http://schemas.microsoft.com/office/drawing/2014/main" id="{0535F9D1-6998-A64E-ACC6-8BB4D18C193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4250"/>
          <a:stretch/>
        </p:blipFill>
        <p:spPr bwMode="auto">
          <a:xfrm>
            <a:off x="2422029" y="2176974"/>
            <a:ext cx="2571750" cy="1690920"/>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089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 calcmode="lin" valueType="num">
                                      <p:cBhvr additive="base">
                                        <p:cTn id="10" dur="500" fill="hold"/>
                                        <p:tgtEl>
                                          <p:spTgt spid="2050"/>
                                        </p:tgtEl>
                                        <p:attrNameLst>
                                          <p:attrName>ppt_x</p:attrName>
                                        </p:attrNameLst>
                                      </p:cBhvr>
                                      <p:tavLst>
                                        <p:tav tm="0">
                                          <p:val>
                                            <p:strVal val="#ppt_x"/>
                                          </p:val>
                                        </p:tav>
                                        <p:tav tm="100000">
                                          <p:val>
                                            <p:strVal val="#ppt_x"/>
                                          </p:val>
                                        </p:tav>
                                      </p:tavLst>
                                    </p:anim>
                                    <p:anim calcmode="lin" valueType="num">
                                      <p:cBhvr additive="base">
                                        <p:cTn id="11"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marL="342900" lvl="0" indent="-342900">
              <a:buFont typeface="Arial" panose="020B0604020202020204" pitchFamily="34" charset="0"/>
              <a:buChar char="•"/>
            </a:pPr>
            <a:r>
              <a:rPr lang="en-MY" dirty="0"/>
              <a:t>Identify what you truly want in life, and use this as a guidepost as you reflect on your experiences.</a:t>
            </a:r>
            <a:endParaRPr lang="en-ID" dirty="0"/>
          </a:p>
        </p:txBody>
      </p:sp>
    </p:spTree>
    <p:extLst>
      <p:ext uri="{BB962C8B-B14F-4D97-AF65-F5344CB8AC3E}">
        <p14:creationId xmlns:p14="http://schemas.microsoft.com/office/powerpoint/2010/main" val="3599122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marL="342900" lvl="0" indent="-342900">
              <a:buFont typeface="Arial" panose="020B0604020202020204" pitchFamily="34" charset="0"/>
              <a:buChar char="•"/>
            </a:pPr>
            <a:r>
              <a:rPr lang="en-MY" dirty="0"/>
              <a:t>Reflect on the setback itself, and try to extract a lesson or insight that you can carry forward.</a:t>
            </a:r>
            <a:endParaRPr lang="en-ID" dirty="0"/>
          </a:p>
        </p:txBody>
      </p:sp>
    </p:spTree>
    <p:extLst>
      <p:ext uri="{BB962C8B-B14F-4D97-AF65-F5344CB8AC3E}">
        <p14:creationId xmlns:p14="http://schemas.microsoft.com/office/powerpoint/2010/main" val="1531353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marL="342900" lvl="0" indent="-342900">
              <a:buFont typeface="Arial" panose="020B0604020202020204" pitchFamily="34" charset="0"/>
              <a:buChar char="•"/>
            </a:pPr>
            <a:r>
              <a:rPr lang="en-MY" dirty="0"/>
              <a:t>Be grateful for the opportunity to learn and become stronger through this experience.</a:t>
            </a:r>
            <a:endParaRPr lang="en-ID" dirty="0"/>
          </a:p>
        </p:txBody>
      </p:sp>
    </p:spTree>
    <p:extLst>
      <p:ext uri="{BB962C8B-B14F-4D97-AF65-F5344CB8AC3E}">
        <p14:creationId xmlns:p14="http://schemas.microsoft.com/office/powerpoint/2010/main" val="2540644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r>
              <a:rPr lang="en-MY" b="1" dirty="0"/>
              <a:t>Use It As a Stepping Stone</a:t>
            </a:r>
          </a:p>
          <a:p>
            <a:r>
              <a:rPr lang="en-MY" dirty="0"/>
              <a:t>Now that you have evaluated and processed your setback, it is time to stop wallowing in pity or despair.</a:t>
            </a:r>
            <a:endParaRPr lang="en-ID" dirty="0"/>
          </a:p>
        </p:txBody>
      </p:sp>
    </p:spTree>
    <p:extLst>
      <p:ext uri="{BB962C8B-B14F-4D97-AF65-F5344CB8AC3E}">
        <p14:creationId xmlns:p14="http://schemas.microsoft.com/office/powerpoint/2010/main" val="3150092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Adopting this perspective helps you see hardships, failures, and setbacks as steps in a staircase leading you through a period of learning to achieve success.</a:t>
            </a:r>
            <a:endParaRPr lang="en-ID" dirty="0"/>
          </a:p>
        </p:txBody>
      </p:sp>
    </p:spTree>
    <p:extLst>
      <p:ext uri="{BB962C8B-B14F-4D97-AF65-F5344CB8AC3E}">
        <p14:creationId xmlns:p14="http://schemas.microsoft.com/office/powerpoint/2010/main" val="827663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Life is unpredictable. At times it is wonderful and beautiful, making you feel as though you have all the secrets of the world figured out.</a:t>
            </a:r>
            <a:endParaRPr lang="en-ID" dirty="0"/>
          </a:p>
        </p:txBody>
      </p:sp>
    </p:spTree>
    <p:extLst>
      <p:ext uri="{BB962C8B-B14F-4D97-AF65-F5344CB8AC3E}">
        <p14:creationId xmlns:p14="http://schemas.microsoft.com/office/powerpoint/2010/main" val="2746445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043608" y="1059582"/>
            <a:ext cx="6447501" cy="1106438"/>
          </a:xfrm>
        </p:spPr>
        <p:txBody>
          <a:bodyPr>
            <a:normAutofit/>
          </a:bodyPr>
          <a:lstStyle/>
          <a:p>
            <a:r>
              <a:rPr lang="en-MY" dirty="0"/>
              <a:t>Is It Possible To Use Your Setback</a:t>
            </a:r>
            <a:br>
              <a:rPr lang="en-MY" dirty="0"/>
            </a:br>
            <a:r>
              <a:rPr lang="en-MY" dirty="0"/>
              <a:t>To Make A Difference?</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043608" y="2211710"/>
            <a:ext cx="5760640" cy="2592288"/>
          </a:xfrm>
        </p:spPr>
        <p:txBody>
          <a:bodyPr>
            <a:normAutofit/>
          </a:bodyPr>
          <a:lstStyle/>
          <a:p>
            <a:r>
              <a:rPr lang="en-MY" dirty="0"/>
              <a:t>There are various ways you can use your setback to make a difference for others.</a:t>
            </a:r>
            <a:br>
              <a:rPr lang="en-MY" dirty="0"/>
            </a:br>
            <a:r>
              <a:rPr lang="en-MY" dirty="0"/>
              <a:t>Not only is it possible, but these approaches can also significantly influence people.</a:t>
            </a:r>
            <a:endParaRPr lang="en-ID" dirty="0"/>
          </a:p>
        </p:txBody>
      </p:sp>
    </p:spTree>
    <p:extLst>
      <p:ext uri="{BB962C8B-B14F-4D97-AF65-F5344CB8AC3E}">
        <p14:creationId xmlns:p14="http://schemas.microsoft.com/office/powerpoint/2010/main" val="1257125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4"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Use your experience to make life easier for someone else, even if it’s just by giving advice.</a:t>
            </a:r>
            <a:endParaRPr lang="en-ID" dirty="0"/>
          </a:p>
        </p:txBody>
      </p:sp>
    </p:spTree>
    <p:extLst>
      <p:ext uri="{BB962C8B-B14F-4D97-AF65-F5344CB8AC3E}">
        <p14:creationId xmlns:p14="http://schemas.microsoft.com/office/powerpoint/2010/main" val="2678169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005576"/>
            <a:ext cx="4608512" cy="3132348"/>
          </a:xfrm>
        </p:spPr>
        <p:txBody>
          <a:bodyPr anchor="ctr">
            <a:normAutofit/>
          </a:bodyPr>
          <a:lstStyle/>
          <a:p>
            <a:pPr algn="ctr"/>
            <a:r>
              <a:rPr lang="en-MY" dirty="0"/>
              <a:t>Remember, in the journey of life, nothing is set in stone. We all learn and unlearn day after day, all in the quest to achieve success.</a:t>
            </a:r>
            <a:endParaRPr lang="en-ID" dirty="0"/>
          </a:p>
        </p:txBody>
      </p:sp>
    </p:spTree>
    <p:extLst>
      <p:ext uri="{BB962C8B-B14F-4D97-AF65-F5344CB8AC3E}">
        <p14:creationId xmlns:p14="http://schemas.microsoft.com/office/powerpoint/2010/main" val="1656230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005576"/>
            <a:ext cx="4752528" cy="3132348"/>
          </a:xfrm>
        </p:spPr>
        <p:txBody>
          <a:bodyPr anchor="ctr">
            <a:normAutofit/>
          </a:bodyPr>
          <a:lstStyle/>
          <a:p>
            <a:pPr algn="ctr"/>
            <a:r>
              <a:rPr lang="en-MY" dirty="0"/>
              <a:t>Setbacks are a norm of life. They are a part of our makeup, and we have countless inventors to prove this.</a:t>
            </a:r>
            <a:endParaRPr lang="en-ID" dirty="0"/>
          </a:p>
        </p:txBody>
      </p:sp>
    </p:spTree>
    <p:extLst>
      <p:ext uri="{BB962C8B-B14F-4D97-AF65-F5344CB8AC3E}">
        <p14:creationId xmlns:p14="http://schemas.microsoft.com/office/powerpoint/2010/main" val="2330778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This is proof that without failure, some of the world’s greatest inventions and discoveries could not and would not exist.</a:t>
            </a:r>
            <a:endParaRPr lang="en-ID" dirty="0"/>
          </a:p>
        </p:txBody>
      </p:sp>
    </p:spTree>
    <p:extLst>
      <p:ext uri="{BB962C8B-B14F-4D97-AF65-F5344CB8AC3E}">
        <p14:creationId xmlns:p14="http://schemas.microsoft.com/office/powerpoint/2010/main" val="1417870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Here, we'll explore further the psychological aspects of dealing with setbacks, the importance of community support, and practical steps for long-term resilience.</a:t>
            </a:r>
            <a:endParaRPr lang="en-ID" dirty="0"/>
          </a:p>
        </p:txBody>
      </p:sp>
    </p:spTree>
    <p:extLst>
      <p:ext uri="{BB962C8B-B14F-4D97-AF65-F5344CB8AC3E}">
        <p14:creationId xmlns:p14="http://schemas.microsoft.com/office/powerpoint/2010/main" val="1941217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043608" y="1563638"/>
            <a:ext cx="6447501" cy="602382"/>
          </a:xfrm>
        </p:spPr>
        <p:txBody>
          <a:bodyPr>
            <a:normAutofit/>
          </a:bodyPr>
          <a:lstStyle/>
          <a:p>
            <a:r>
              <a:rPr lang="en-MY" dirty="0"/>
              <a:t>Psychological Resilience And Setbacks</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043608" y="2211710"/>
            <a:ext cx="4248472" cy="2592288"/>
          </a:xfrm>
        </p:spPr>
        <p:txBody>
          <a:bodyPr>
            <a:normAutofit/>
          </a:bodyPr>
          <a:lstStyle/>
          <a:p>
            <a:r>
              <a:rPr lang="en-MY" dirty="0"/>
              <a:t>Dealing with setbacks effectively requires a robust psychological framework. It’s not just about bouncing back; it’s about bouncing forward.</a:t>
            </a:r>
            <a:endParaRPr lang="en-ID" dirty="0"/>
          </a:p>
        </p:txBody>
      </p:sp>
    </p:spTree>
    <p:extLst>
      <p:ext uri="{BB962C8B-B14F-4D97-AF65-F5344CB8AC3E}">
        <p14:creationId xmlns:p14="http://schemas.microsoft.com/office/powerpoint/2010/main" val="3426021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3"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linds(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r>
              <a:rPr lang="en-MY" b="1" dirty="0"/>
              <a:t>Developing Mental Toughness </a:t>
            </a:r>
            <a:endParaRPr lang="en-ID" b="1" dirty="0"/>
          </a:p>
          <a:p>
            <a:r>
              <a:rPr lang="en-MY" dirty="0"/>
              <a:t>Mental toughness is about developing a mindset that looks at failures as temporary and specific rather than permanent and pervasive.</a:t>
            </a:r>
            <a:endParaRPr lang="en-ID" dirty="0"/>
          </a:p>
        </p:txBody>
      </p:sp>
    </p:spTree>
    <p:extLst>
      <p:ext uri="{BB962C8B-B14F-4D97-AF65-F5344CB8AC3E}">
        <p14:creationId xmlns:p14="http://schemas.microsoft.com/office/powerpoint/2010/main" val="3551775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005576"/>
            <a:ext cx="4608512" cy="3132348"/>
          </a:xfrm>
        </p:spPr>
        <p:txBody>
          <a:bodyPr anchor="ctr">
            <a:normAutofit/>
          </a:bodyPr>
          <a:lstStyle/>
          <a:p>
            <a:pPr algn="ctr"/>
            <a:r>
              <a:rPr lang="en-MY" dirty="0"/>
              <a:t>Instead, view it as a detour, one that might offer unexpected opportunities for growth and insight.</a:t>
            </a:r>
            <a:endParaRPr lang="en-ID" dirty="0"/>
          </a:p>
        </p:txBody>
      </p:sp>
    </p:spTree>
    <p:extLst>
      <p:ext uri="{BB962C8B-B14F-4D97-AF65-F5344CB8AC3E}">
        <p14:creationId xmlns:p14="http://schemas.microsoft.com/office/powerpoint/2010/main" val="4073202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r>
              <a:rPr lang="en-MY" b="1" dirty="0"/>
              <a:t>Emotional Agility </a:t>
            </a:r>
            <a:endParaRPr lang="en-ID" b="1" dirty="0"/>
          </a:p>
          <a:p>
            <a:r>
              <a:rPr lang="en-MY" dirty="0"/>
              <a:t>Being emotionally agile involves allowing yourself to feel a range of emotions without letting them dominate you.</a:t>
            </a:r>
            <a:endParaRPr lang="en-ID" dirty="0"/>
          </a:p>
        </p:txBody>
      </p:sp>
    </p:spTree>
    <p:extLst>
      <p:ext uri="{BB962C8B-B14F-4D97-AF65-F5344CB8AC3E}">
        <p14:creationId xmlns:p14="http://schemas.microsoft.com/office/powerpoint/2010/main" val="3599018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1203598"/>
            <a:ext cx="5328592" cy="2736304"/>
          </a:xfrm>
        </p:spPr>
        <p:txBody>
          <a:bodyPr anchor="ctr">
            <a:normAutofit/>
          </a:bodyPr>
          <a:lstStyle/>
          <a:p>
            <a:pPr algn="ctr"/>
            <a:r>
              <a:rPr lang="en-MY" dirty="0"/>
              <a:t>At other times, life can be tough, complicated, tiring, tragic, awful, and sad. During these moments, it might be hard to decide whether to take one more step forward or to hide away.</a:t>
            </a:r>
            <a:endParaRPr lang="en-ID" dirty="0"/>
          </a:p>
        </p:txBody>
      </p:sp>
    </p:spTree>
    <p:extLst>
      <p:ext uri="{BB962C8B-B14F-4D97-AF65-F5344CB8AC3E}">
        <p14:creationId xmlns:p14="http://schemas.microsoft.com/office/powerpoint/2010/main" val="1678214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This agility enables you to confront and navigate setbacks with a clearer perspective.</a:t>
            </a:r>
            <a:endParaRPr lang="en-ID" dirty="0"/>
          </a:p>
        </p:txBody>
      </p:sp>
    </p:spTree>
    <p:extLst>
      <p:ext uri="{BB962C8B-B14F-4D97-AF65-F5344CB8AC3E}">
        <p14:creationId xmlns:p14="http://schemas.microsoft.com/office/powerpoint/2010/main" val="3025179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r>
              <a:rPr lang="en-MY" b="1" dirty="0"/>
              <a:t>Cognitive Reframing</a:t>
            </a:r>
          </a:p>
          <a:p>
            <a:r>
              <a:rPr lang="en-MY" dirty="0"/>
              <a:t>If you perceive a setback as a disastrous event, you're more likely to feel overwhelmed.</a:t>
            </a:r>
            <a:endParaRPr lang="en-ID" b="1" dirty="0"/>
          </a:p>
        </p:txBody>
      </p:sp>
    </p:spTree>
    <p:extLst>
      <p:ext uri="{BB962C8B-B14F-4D97-AF65-F5344CB8AC3E}">
        <p14:creationId xmlns:p14="http://schemas.microsoft.com/office/powerpoint/2010/main" val="1147948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However, by reframing it as a challenge and an opportunity to learn, you can motivate yourself to push forward and find solutions.</a:t>
            </a:r>
            <a:endParaRPr lang="en-ID" dirty="0"/>
          </a:p>
        </p:txBody>
      </p:sp>
    </p:spTree>
    <p:extLst>
      <p:ext uri="{BB962C8B-B14F-4D97-AF65-F5344CB8AC3E}">
        <p14:creationId xmlns:p14="http://schemas.microsoft.com/office/powerpoint/2010/main" val="2618414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043608" y="1059582"/>
            <a:ext cx="6447501" cy="1106438"/>
          </a:xfrm>
        </p:spPr>
        <p:txBody>
          <a:bodyPr>
            <a:normAutofit/>
          </a:bodyPr>
          <a:lstStyle/>
          <a:p>
            <a:r>
              <a:rPr lang="en-MY" dirty="0"/>
              <a:t>Role Of Community In Overcoming</a:t>
            </a:r>
            <a:br>
              <a:rPr lang="en-MY" dirty="0"/>
            </a:br>
            <a:r>
              <a:rPr lang="en-MY" dirty="0"/>
              <a:t>Setbacks</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043608" y="2211710"/>
            <a:ext cx="4248472" cy="2592288"/>
          </a:xfrm>
        </p:spPr>
        <p:txBody>
          <a:bodyPr>
            <a:normAutofit/>
          </a:bodyPr>
          <a:lstStyle/>
          <a:p>
            <a:r>
              <a:rPr lang="en-MY" dirty="0"/>
              <a:t>No man is an island, and during times of difficulty, having a supportive community can make a significant difference.</a:t>
            </a:r>
            <a:endParaRPr lang="en-ID" dirty="0"/>
          </a:p>
        </p:txBody>
      </p:sp>
    </p:spTree>
    <p:extLst>
      <p:ext uri="{BB962C8B-B14F-4D97-AF65-F5344CB8AC3E}">
        <p14:creationId xmlns:p14="http://schemas.microsoft.com/office/powerpoint/2010/main" val="964005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5"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3888432" cy="3132348"/>
          </a:xfrm>
        </p:spPr>
        <p:txBody>
          <a:bodyPr anchor="ctr">
            <a:normAutofit/>
          </a:bodyPr>
          <a:lstStyle/>
          <a:p>
            <a:r>
              <a:rPr lang="en-MY" b="1" dirty="0"/>
              <a:t>Seeking Support</a:t>
            </a:r>
            <a:endParaRPr lang="en-ID" b="1" dirty="0"/>
          </a:p>
          <a:p>
            <a:r>
              <a:rPr lang="en-MY" dirty="0"/>
              <a:t>Whether it’s friends, family, or professional help, finding support is crucial.</a:t>
            </a:r>
            <a:endParaRPr lang="en-ID" dirty="0"/>
          </a:p>
        </p:txBody>
      </p:sp>
    </p:spTree>
    <p:extLst>
      <p:ext uri="{BB962C8B-B14F-4D97-AF65-F5344CB8AC3E}">
        <p14:creationId xmlns:p14="http://schemas.microsoft.com/office/powerpoint/2010/main" val="1411778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For instance, if you’re dealing with a job loss, your network can help you find new opportunities or provide recommendations.</a:t>
            </a:r>
            <a:endParaRPr lang="en-ID" dirty="0"/>
          </a:p>
        </p:txBody>
      </p:sp>
    </p:spTree>
    <p:extLst>
      <p:ext uri="{BB962C8B-B14F-4D97-AF65-F5344CB8AC3E}">
        <p14:creationId xmlns:p14="http://schemas.microsoft.com/office/powerpoint/2010/main" val="3702889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r>
              <a:rPr lang="en-MY" b="1" dirty="0"/>
              <a:t>Sharing Experiences</a:t>
            </a:r>
            <a:endParaRPr lang="en-ID" b="1" dirty="0"/>
          </a:p>
          <a:p>
            <a:r>
              <a:rPr lang="en-MY" dirty="0"/>
              <a:t>Sharing your setbacks can also demystify and destigmatize personal failures.</a:t>
            </a:r>
            <a:endParaRPr lang="en-ID" dirty="0"/>
          </a:p>
        </p:txBody>
      </p:sp>
    </p:spTree>
    <p:extLst>
      <p:ext uri="{BB962C8B-B14F-4D97-AF65-F5344CB8AC3E}">
        <p14:creationId xmlns:p14="http://schemas.microsoft.com/office/powerpoint/2010/main" val="2051397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043608" y="1131590"/>
            <a:ext cx="6447501" cy="1034430"/>
          </a:xfrm>
        </p:spPr>
        <p:txBody>
          <a:bodyPr>
            <a:normAutofit/>
          </a:bodyPr>
          <a:lstStyle/>
          <a:p>
            <a:r>
              <a:rPr lang="en-MY" dirty="0"/>
              <a:t>Practical Steps For Building Long-term Resilience</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043608" y="2211710"/>
            <a:ext cx="4248472" cy="2592288"/>
          </a:xfrm>
        </p:spPr>
        <p:txBody>
          <a:bodyPr>
            <a:normAutofit/>
          </a:bodyPr>
          <a:lstStyle/>
          <a:p>
            <a:r>
              <a:rPr lang="en-MY" dirty="0"/>
              <a:t>Building resilience is not a one-time task but a continuous process. Here are practical ways to build resilience over time:</a:t>
            </a:r>
            <a:endParaRPr lang="en-ID" dirty="0"/>
          </a:p>
        </p:txBody>
      </p:sp>
    </p:spTree>
    <p:extLst>
      <p:ext uri="{BB962C8B-B14F-4D97-AF65-F5344CB8AC3E}">
        <p14:creationId xmlns:p14="http://schemas.microsoft.com/office/powerpoint/2010/main" val="3230862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4"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r>
              <a:rPr lang="en-MY" b="1" dirty="0"/>
              <a:t>Regular Reflection</a:t>
            </a:r>
            <a:endParaRPr lang="en-ID" b="1" dirty="0"/>
          </a:p>
          <a:p>
            <a:r>
              <a:rPr lang="en-MY" dirty="0"/>
              <a:t>Set aside time regularly to reflect on your experiences. Keeping a journal can be an effective way to track your thoughts and progress.</a:t>
            </a:r>
            <a:endParaRPr lang="en-ID" dirty="0"/>
          </a:p>
        </p:txBody>
      </p:sp>
    </p:spTree>
    <p:extLst>
      <p:ext uri="{BB962C8B-B14F-4D97-AF65-F5344CB8AC3E}">
        <p14:creationId xmlns:p14="http://schemas.microsoft.com/office/powerpoint/2010/main" val="256315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14"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r>
              <a:rPr lang="en-MY" b="1" dirty="0"/>
              <a:t>Skill Development</a:t>
            </a:r>
            <a:endParaRPr lang="en-ID" b="1" dirty="0"/>
          </a:p>
          <a:p>
            <a:r>
              <a:rPr lang="en-MY" dirty="0"/>
              <a:t>Continuously improving your skills not only boosts your confidence but also prepares you better for future challenges.</a:t>
            </a:r>
            <a:endParaRPr lang="en-ID" dirty="0"/>
          </a:p>
        </p:txBody>
      </p:sp>
    </p:spTree>
    <p:extLst>
      <p:ext uri="{BB962C8B-B14F-4D97-AF65-F5344CB8AC3E}">
        <p14:creationId xmlns:p14="http://schemas.microsoft.com/office/powerpoint/2010/main" val="1863375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14"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763688" y="987574"/>
            <a:ext cx="4176464" cy="1296144"/>
          </a:xfrm>
        </p:spPr>
        <p:txBody>
          <a:bodyPr anchor="ctr">
            <a:normAutofit/>
          </a:bodyPr>
          <a:lstStyle/>
          <a:p>
            <a:pPr algn="ctr"/>
            <a:r>
              <a:rPr lang="en-MY" dirty="0"/>
              <a:t>These difficult periods are often seen as setbacks and failures.</a:t>
            </a:r>
            <a:endParaRPr lang="en-ID" dirty="0"/>
          </a:p>
        </p:txBody>
      </p:sp>
      <p:pic>
        <p:nvPicPr>
          <p:cNvPr id="1026" name="Picture 2" descr="Difficult Images – Browse 1,868,299 Stock Photos, Vectors, and Video |  Adobe Stock">
            <a:extLst>
              <a:ext uri="{FF2B5EF4-FFF2-40B4-BE49-F238E27FC236}">
                <a16:creationId xmlns:a16="http://schemas.microsoft.com/office/drawing/2014/main" id="{52CEA460-EB72-3141-97F3-A6B3FD05178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9468" y="2289685"/>
            <a:ext cx="2564904" cy="1709936"/>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4614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 calcmode="lin" valueType="num">
                                      <p:cBhvr additive="base">
                                        <p:cTn id="10" dur="500" fill="hold"/>
                                        <p:tgtEl>
                                          <p:spTgt spid="1026"/>
                                        </p:tgtEl>
                                        <p:attrNameLst>
                                          <p:attrName>ppt_x</p:attrName>
                                        </p:attrNameLst>
                                      </p:cBhvr>
                                      <p:tavLst>
                                        <p:tav tm="0">
                                          <p:val>
                                            <p:strVal val="#ppt_x"/>
                                          </p:val>
                                        </p:tav>
                                        <p:tav tm="100000">
                                          <p:val>
                                            <p:strVal val="#ppt_x"/>
                                          </p:val>
                                        </p:tav>
                                      </p:tavLst>
                                    </p:anim>
                                    <p:anim calcmode="lin" valueType="num">
                                      <p:cBhvr additive="base">
                                        <p:cTn id="11"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r>
              <a:rPr lang="en-MY" b="1" dirty="0"/>
              <a:t>Stress Management Technique</a:t>
            </a:r>
            <a:endParaRPr lang="en-ID" b="1" dirty="0"/>
          </a:p>
          <a:p>
            <a:r>
              <a:rPr lang="en-MY" dirty="0"/>
              <a:t>Implementing effective stress management techniques such as mindfulness, meditation, or yoga can help maintain your mental health.</a:t>
            </a:r>
            <a:endParaRPr lang="en-ID" dirty="0"/>
          </a:p>
        </p:txBody>
      </p:sp>
    </p:spTree>
    <p:extLst>
      <p:ext uri="{BB962C8B-B14F-4D97-AF65-F5344CB8AC3E}">
        <p14:creationId xmlns:p14="http://schemas.microsoft.com/office/powerpoint/2010/main" val="3464166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14"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r>
              <a:rPr lang="en-MY" b="1" dirty="0"/>
              <a:t>Setting Realistic Goals </a:t>
            </a:r>
            <a:endParaRPr lang="en-ID" b="1" dirty="0"/>
          </a:p>
          <a:p>
            <a:r>
              <a:rPr lang="en-MY" dirty="0"/>
              <a:t>While it’s important to aim high, setting achievable goals can prevent unnecessary stress and disappointment.</a:t>
            </a:r>
            <a:endParaRPr lang="en-ID" dirty="0"/>
          </a:p>
        </p:txBody>
      </p:sp>
    </p:spTree>
    <p:extLst>
      <p:ext uri="{BB962C8B-B14F-4D97-AF65-F5344CB8AC3E}">
        <p14:creationId xmlns:p14="http://schemas.microsoft.com/office/powerpoint/2010/main" val="2763818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14"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5328592" cy="3132348"/>
          </a:xfrm>
        </p:spPr>
        <p:txBody>
          <a:bodyPr anchor="ctr">
            <a:normAutofit/>
          </a:bodyPr>
          <a:lstStyle/>
          <a:p>
            <a:r>
              <a:rPr lang="en-MY" b="1" dirty="0"/>
              <a:t>Celebrating Small Wins</a:t>
            </a:r>
            <a:endParaRPr lang="en-ID" b="1" dirty="0"/>
          </a:p>
          <a:p>
            <a:r>
              <a:rPr lang="en-MY" dirty="0"/>
              <a:t>In the pursuit of big dreams, don’t overlook the small victories. Celebrating these can boost your morale and motivate you to keep pushing forward.</a:t>
            </a:r>
            <a:endParaRPr lang="en-ID" dirty="0"/>
          </a:p>
        </p:txBody>
      </p:sp>
    </p:spTree>
    <p:extLst>
      <p:ext uri="{BB962C8B-B14F-4D97-AF65-F5344CB8AC3E}">
        <p14:creationId xmlns:p14="http://schemas.microsoft.com/office/powerpoint/2010/main" val="697125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14"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3960440" cy="3132348"/>
          </a:xfrm>
        </p:spPr>
        <p:txBody>
          <a:bodyPr anchor="ctr">
            <a:normAutofit/>
          </a:bodyPr>
          <a:lstStyle/>
          <a:p>
            <a:r>
              <a:rPr lang="en-MY" b="1" dirty="0"/>
              <a:t>Learning from Others</a:t>
            </a:r>
            <a:endParaRPr lang="en-ID" b="1" dirty="0"/>
          </a:p>
          <a:p>
            <a:r>
              <a:rPr lang="en-MY" dirty="0"/>
              <a:t>Read biographies of people who have overcome significant challenges.</a:t>
            </a:r>
            <a:endParaRPr lang="en-ID" dirty="0"/>
          </a:p>
        </p:txBody>
      </p:sp>
    </p:spTree>
    <p:extLst>
      <p:ext uri="{BB962C8B-B14F-4D97-AF65-F5344CB8AC3E}">
        <p14:creationId xmlns:p14="http://schemas.microsoft.com/office/powerpoint/2010/main" val="3815128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14"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Additionally, attending workshops and seminars about resilience and personal growth can offer new strategies and tools.</a:t>
            </a:r>
            <a:endParaRPr lang="en-ID" dirty="0"/>
          </a:p>
        </p:txBody>
      </p:sp>
    </p:spTree>
    <p:extLst>
      <p:ext uri="{BB962C8B-B14F-4D97-AF65-F5344CB8AC3E}">
        <p14:creationId xmlns:p14="http://schemas.microsoft.com/office/powerpoint/2010/main" val="1301999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5112568" cy="3132348"/>
          </a:xfrm>
        </p:spPr>
        <p:txBody>
          <a:bodyPr anchor="ctr">
            <a:normAutofit/>
          </a:bodyPr>
          <a:lstStyle/>
          <a:p>
            <a:r>
              <a:rPr lang="en-MY" b="1" dirty="0"/>
              <a:t>Embracing a Growth Mindset</a:t>
            </a:r>
            <a:endParaRPr lang="en-ID" b="1" dirty="0"/>
          </a:p>
          <a:p>
            <a:r>
              <a:rPr lang="en-MY" dirty="0"/>
              <a:t>Cultivate a growth mindset—a belief that your abilities are not fixed but can be developed through dedication and hard work.</a:t>
            </a:r>
            <a:endParaRPr lang="en-ID" dirty="0"/>
          </a:p>
        </p:txBody>
      </p:sp>
    </p:spTree>
    <p:extLst>
      <p:ext uri="{BB962C8B-B14F-4D97-AF65-F5344CB8AC3E}">
        <p14:creationId xmlns:p14="http://schemas.microsoft.com/office/powerpoint/2010/main" val="2806726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14"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005576"/>
            <a:ext cx="4752528" cy="1350150"/>
          </a:xfrm>
        </p:spPr>
        <p:txBody>
          <a:bodyPr anchor="ctr">
            <a:normAutofit/>
          </a:bodyPr>
          <a:lstStyle/>
          <a:p>
            <a:pPr algn="ctr"/>
            <a:r>
              <a:rPr lang="en-MY" dirty="0"/>
              <a:t>In summary, setbacks are an integral part of the human experience.</a:t>
            </a:r>
            <a:endParaRPr lang="en-ID" dirty="0"/>
          </a:p>
        </p:txBody>
      </p:sp>
      <p:pic>
        <p:nvPicPr>
          <p:cNvPr id="3074" name="Picture 2" descr="Embracing an Open Mindset: The Key to Thriving in a Changing World">
            <a:extLst>
              <a:ext uri="{FF2B5EF4-FFF2-40B4-BE49-F238E27FC236}">
                <a16:creationId xmlns:a16="http://schemas.microsoft.com/office/drawing/2014/main" id="{3054DD68-A9EA-9E40-BD52-F3683075242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0016" y="2499742"/>
            <a:ext cx="2555776" cy="143762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0488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3074"/>
                                        </p:tgtEl>
                                        <p:attrNameLst>
                                          <p:attrName>style.visibility</p:attrName>
                                        </p:attrNameLst>
                                      </p:cBhvr>
                                      <p:to>
                                        <p:strVal val="visible"/>
                                      </p:to>
                                    </p:set>
                                    <p:anim calcmode="lin" valueType="num">
                                      <p:cBhvr additive="base">
                                        <p:cTn id="10" dur="500" fill="hold"/>
                                        <p:tgtEl>
                                          <p:spTgt spid="3074"/>
                                        </p:tgtEl>
                                        <p:attrNameLst>
                                          <p:attrName>ppt_x</p:attrName>
                                        </p:attrNameLst>
                                      </p:cBhvr>
                                      <p:tavLst>
                                        <p:tav tm="0">
                                          <p:val>
                                            <p:strVal val="#ppt_x"/>
                                          </p:val>
                                        </p:tav>
                                        <p:tav tm="100000">
                                          <p:val>
                                            <p:strVal val="#ppt_x"/>
                                          </p:val>
                                        </p:tav>
                                      </p:tavLst>
                                    </p:anim>
                                    <p:anim calcmode="lin" valueType="num">
                                      <p:cBhvr additive="base">
                                        <p:cTn id="11"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a:t>The journey of handling setbacks effectively is not just about recovery; it's about evolving into a stronger, more capable individual.</a:t>
            </a:r>
            <a:endParaRPr lang="en-ID"/>
          </a:p>
        </p:txBody>
      </p:sp>
    </p:spTree>
    <p:extLst>
      <p:ext uri="{BB962C8B-B14F-4D97-AF65-F5344CB8AC3E}">
        <p14:creationId xmlns:p14="http://schemas.microsoft.com/office/powerpoint/2010/main" val="2701721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They are times when things don’t go your way, and it seems as though the world is about to crash down on you.</a:t>
            </a:r>
            <a:endParaRPr lang="en-ID" dirty="0"/>
          </a:p>
        </p:txBody>
      </p:sp>
    </p:spTree>
    <p:extLst>
      <p:ext uri="{BB962C8B-B14F-4D97-AF65-F5344CB8AC3E}">
        <p14:creationId xmlns:p14="http://schemas.microsoft.com/office/powerpoint/2010/main" val="3880609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763688" y="1203598"/>
            <a:ext cx="4176464" cy="2736304"/>
          </a:xfrm>
        </p:spPr>
        <p:txBody>
          <a:bodyPr anchor="ctr">
            <a:normAutofit/>
          </a:bodyPr>
          <a:lstStyle/>
          <a:p>
            <a:pPr algn="ctr"/>
            <a:r>
              <a:rPr lang="en-MY" dirty="0"/>
              <a:t>While some face minor speed bumps that slow them down, others encounter huge barriers like the walls of Jericho.</a:t>
            </a:r>
            <a:endParaRPr lang="en-ID" dirty="0"/>
          </a:p>
        </p:txBody>
      </p:sp>
    </p:spTree>
    <p:extLst>
      <p:ext uri="{BB962C8B-B14F-4D97-AF65-F5344CB8AC3E}">
        <p14:creationId xmlns:p14="http://schemas.microsoft.com/office/powerpoint/2010/main" val="1968347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These trying times offer a chance to stop, pause, rewind, reflect, learn, grow, and redirect your life.</a:t>
            </a:r>
            <a:endParaRPr lang="en-ID" dirty="0"/>
          </a:p>
        </p:txBody>
      </p:sp>
    </p:spTree>
    <p:extLst>
      <p:ext uri="{BB962C8B-B14F-4D97-AF65-F5344CB8AC3E}">
        <p14:creationId xmlns:p14="http://schemas.microsoft.com/office/powerpoint/2010/main" val="3442786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1203598"/>
            <a:ext cx="4464496" cy="2736304"/>
          </a:xfrm>
        </p:spPr>
        <p:txBody>
          <a:bodyPr anchor="ctr">
            <a:normAutofit/>
          </a:bodyPr>
          <a:lstStyle/>
          <a:p>
            <a:pPr algn="ctr"/>
            <a:r>
              <a:rPr lang="en-MY" dirty="0"/>
              <a:t>Learn to </a:t>
            </a:r>
            <a:r>
              <a:rPr lang="en-MY" dirty="0" err="1"/>
              <a:t>honor</a:t>
            </a:r>
            <a:r>
              <a:rPr lang="en-MY" dirty="0"/>
              <a:t> these trying moments and use them as stepping stones for the success that you anticipate in the future.</a:t>
            </a:r>
            <a:endParaRPr lang="en-ID" dirty="0"/>
          </a:p>
        </p:txBody>
      </p:sp>
    </p:spTree>
    <p:extLst>
      <p:ext uri="{BB962C8B-B14F-4D97-AF65-F5344CB8AC3E}">
        <p14:creationId xmlns:p14="http://schemas.microsoft.com/office/powerpoint/2010/main" val="1310222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1467</TotalTime>
  <Words>1357</Words>
  <Application>Microsoft Macintosh PowerPoint</Application>
  <PresentationFormat>On-screen Show (16:9)</PresentationFormat>
  <Paragraphs>83</Paragraphs>
  <Slides>57</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57</vt:i4>
      </vt:variant>
    </vt:vector>
  </HeadingPairs>
  <TitlesOfParts>
    <vt:vector size="62" baseType="lpstr">
      <vt:lpstr>Arial</vt:lpstr>
      <vt:lpstr>Calibri</vt:lpstr>
      <vt:lpstr>Trebuchet MS</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Kinds Of Setbacks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Ways To Deal With Setbacks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Is It Possible To Use Your Setback To Make A Difference?</vt:lpstr>
      <vt:lpstr>PowerPoint Presentation</vt:lpstr>
      <vt:lpstr>PowerPoint Presentation</vt:lpstr>
      <vt:lpstr>PowerPoint Presentation</vt:lpstr>
      <vt:lpstr>PowerPoint Presentation</vt:lpstr>
      <vt:lpstr>PowerPoint Presentation</vt:lpstr>
      <vt:lpstr>Psychological Resilience And Setbacks</vt:lpstr>
      <vt:lpstr>PowerPoint Presentation</vt:lpstr>
      <vt:lpstr>PowerPoint Presentation</vt:lpstr>
      <vt:lpstr>PowerPoint Presentation</vt:lpstr>
      <vt:lpstr>PowerPoint Presentation</vt:lpstr>
      <vt:lpstr>PowerPoint Presentation</vt:lpstr>
      <vt:lpstr>PowerPoint Presentation</vt:lpstr>
      <vt:lpstr>Role Of Community In Overcoming Setbacks</vt:lpstr>
      <vt:lpstr>PowerPoint Presentation</vt:lpstr>
      <vt:lpstr>PowerPoint Presentation</vt:lpstr>
      <vt:lpstr>PowerPoint Presentation</vt:lpstr>
      <vt:lpstr>Practical Steps For Building Long-term Resilience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124</cp:revision>
  <dcterms:created xsi:type="dcterms:W3CDTF">2018-10-15T07:11:14Z</dcterms:created>
  <dcterms:modified xsi:type="dcterms:W3CDTF">2024-05-13T09:33:56Z</dcterms:modified>
</cp:coreProperties>
</file>